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36"/>
  </p:notesMasterIdLst>
  <p:sldIdLst>
    <p:sldId id="256" r:id="rId2"/>
    <p:sldId id="327" r:id="rId3"/>
    <p:sldId id="328" r:id="rId4"/>
    <p:sldId id="329" r:id="rId5"/>
    <p:sldId id="323" r:id="rId6"/>
    <p:sldId id="275" r:id="rId7"/>
    <p:sldId id="258" r:id="rId8"/>
    <p:sldId id="280" r:id="rId9"/>
    <p:sldId id="281" r:id="rId10"/>
    <p:sldId id="282" r:id="rId11"/>
    <p:sldId id="283" r:id="rId12"/>
    <p:sldId id="284" r:id="rId13"/>
    <p:sldId id="286" r:id="rId14"/>
    <p:sldId id="287" r:id="rId15"/>
    <p:sldId id="330" r:id="rId16"/>
    <p:sldId id="288" r:id="rId17"/>
    <p:sldId id="289" r:id="rId18"/>
    <p:sldId id="290" r:id="rId19"/>
    <p:sldId id="291" r:id="rId20"/>
    <p:sldId id="292" r:id="rId21"/>
    <p:sldId id="293" r:id="rId22"/>
    <p:sldId id="296" r:id="rId23"/>
    <p:sldId id="298" r:id="rId24"/>
    <p:sldId id="299" r:id="rId25"/>
    <p:sldId id="300" r:id="rId26"/>
    <p:sldId id="301" r:id="rId27"/>
    <p:sldId id="302" r:id="rId28"/>
    <p:sldId id="303" r:id="rId29"/>
    <p:sldId id="304" r:id="rId30"/>
    <p:sldId id="305" r:id="rId31"/>
    <p:sldId id="306" r:id="rId32"/>
    <p:sldId id="307" r:id="rId33"/>
    <p:sldId id="326" r:id="rId34"/>
    <p:sldId id="318" r:id="rId3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24DBF-F791-473E-9E47-3F907BD83C37}" v="28" dt="2022-05-17T17:47:51.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5" d="100"/>
          <a:sy n="145" d="100"/>
        </p:scale>
        <p:origin x="102" y="30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n Gong" userId="0ff8c509-1087-48ec-bf60-e4c00b098044" providerId="ADAL" clId="{3C2A54BC-960D-4418-AC52-ABEA15587636}"/>
    <pc:docChg chg="addSld modSld">
      <pc:chgData name="Xun Gong" userId="0ff8c509-1087-48ec-bf60-e4c00b098044" providerId="ADAL" clId="{3C2A54BC-960D-4418-AC52-ABEA15587636}" dt="2022-01-10T00:26:26.677" v="40" actId="1076"/>
      <pc:docMkLst>
        <pc:docMk/>
      </pc:docMkLst>
      <pc:sldChg chg="addSp delSp modSp add mod">
        <pc:chgData name="Xun Gong" userId="0ff8c509-1087-48ec-bf60-e4c00b098044" providerId="ADAL" clId="{3C2A54BC-960D-4418-AC52-ABEA15587636}" dt="2022-01-10T00:26:26.677" v="40" actId="1076"/>
        <pc:sldMkLst>
          <pc:docMk/>
          <pc:sldMk cId="2882317409" sldId="330"/>
        </pc:sldMkLst>
        <pc:spChg chg="add del mod">
          <ac:chgData name="Xun Gong" userId="0ff8c509-1087-48ec-bf60-e4c00b098044" providerId="ADAL" clId="{3C2A54BC-960D-4418-AC52-ABEA15587636}" dt="2022-01-10T00:17:14.730" v="2" actId="478"/>
          <ac:spMkLst>
            <pc:docMk/>
            <pc:sldMk cId="2882317409" sldId="330"/>
            <ac:spMk id="2" creationId="{A05EAC93-752B-4DAE-93A2-D50163791A84}"/>
          </ac:spMkLst>
        </pc:spChg>
        <pc:spChg chg="mod">
          <ac:chgData name="Xun Gong" userId="0ff8c509-1087-48ec-bf60-e4c00b098044" providerId="ADAL" clId="{3C2A54BC-960D-4418-AC52-ABEA15587636}" dt="2022-01-10T00:17:24.339" v="20" actId="20577"/>
          <ac:spMkLst>
            <pc:docMk/>
            <pc:sldMk cId="2882317409" sldId="330"/>
            <ac:spMk id="22530" creationId="{00000000-0000-0000-0000-000000000000}"/>
          </ac:spMkLst>
        </pc:spChg>
        <pc:picChg chg="del">
          <ac:chgData name="Xun Gong" userId="0ff8c509-1087-48ec-bf60-e4c00b098044" providerId="ADAL" clId="{3C2A54BC-960D-4418-AC52-ABEA15587636}" dt="2022-01-10T00:17:11.805" v="1" actId="478"/>
          <ac:picMkLst>
            <pc:docMk/>
            <pc:sldMk cId="2882317409" sldId="330"/>
            <ac:picMk id="22531" creationId="{00000000-0000-0000-0000-000000000000}"/>
          </ac:picMkLst>
        </pc:picChg>
        <pc:picChg chg="add mod">
          <ac:chgData name="Xun Gong" userId="0ff8c509-1087-48ec-bf60-e4c00b098044" providerId="ADAL" clId="{3C2A54BC-960D-4418-AC52-ABEA15587636}" dt="2022-01-10T00:26:12.772" v="32" actId="1076"/>
          <ac:picMkLst>
            <pc:docMk/>
            <pc:sldMk cId="2882317409" sldId="330"/>
            <ac:picMk id="36866" creationId="{764B37FC-FD35-4059-B052-01915F454DF6}"/>
          </ac:picMkLst>
        </pc:picChg>
        <pc:picChg chg="add mod">
          <ac:chgData name="Xun Gong" userId="0ff8c509-1087-48ec-bf60-e4c00b098044" providerId="ADAL" clId="{3C2A54BC-960D-4418-AC52-ABEA15587636}" dt="2022-01-10T00:25:52.114" v="29" actId="1076"/>
          <ac:picMkLst>
            <pc:docMk/>
            <pc:sldMk cId="2882317409" sldId="330"/>
            <ac:picMk id="36868" creationId="{72FE49CA-3E6D-4BC3-A862-E447F41C8248}"/>
          </ac:picMkLst>
        </pc:picChg>
        <pc:picChg chg="add mod">
          <ac:chgData name="Xun Gong" userId="0ff8c509-1087-48ec-bf60-e4c00b098044" providerId="ADAL" clId="{3C2A54BC-960D-4418-AC52-ABEA15587636}" dt="2022-01-10T00:26:26.677" v="40" actId="1076"/>
          <ac:picMkLst>
            <pc:docMk/>
            <pc:sldMk cId="2882317409" sldId="330"/>
            <ac:picMk id="36870" creationId="{2E5884BC-9AB2-483A-8DE3-1592898C9888}"/>
          </ac:picMkLst>
        </pc:picChg>
      </pc:sldChg>
    </pc:docChg>
  </pc:docChgLst>
  <pc:docChgLst>
    <pc:chgData name="Xun Gong" userId="0ff8c509-1087-48ec-bf60-e4c00b098044" providerId="ADAL" clId="{98224DBF-F791-473E-9E47-3F907BD83C37}"/>
    <pc:docChg chg="modSld">
      <pc:chgData name="Xun Gong" userId="0ff8c509-1087-48ec-bf60-e4c00b098044" providerId="ADAL" clId="{98224DBF-F791-473E-9E47-3F907BD83C37}" dt="2022-05-17T17:47:51.084" v="27" actId="1076"/>
      <pc:docMkLst>
        <pc:docMk/>
      </pc:docMkLst>
      <pc:sldChg chg="addSp modSp">
        <pc:chgData name="Xun Gong" userId="0ff8c509-1087-48ec-bf60-e4c00b098044" providerId="ADAL" clId="{98224DBF-F791-473E-9E47-3F907BD83C37}" dt="2022-05-17T17:46:57.500" v="16" actId="1076"/>
        <pc:sldMkLst>
          <pc:docMk/>
          <pc:sldMk cId="0" sldId="275"/>
        </pc:sldMkLst>
        <pc:picChg chg="add mod">
          <ac:chgData name="Xun Gong" userId="0ff8c509-1087-48ec-bf60-e4c00b098044" providerId="ADAL" clId="{98224DBF-F791-473E-9E47-3F907BD83C37}" dt="2022-05-17T17:46:53.397" v="14" actId="14100"/>
          <ac:picMkLst>
            <pc:docMk/>
            <pc:sldMk cId="0" sldId="275"/>
            <ac:picMk id="1026" creationId="{5E9D8EE7-6B59-4B9E-8550-3C84539335CE}"/>
          </ac:picMkLst>
        </pc:picChg>
        <pc:picChg chg="mod">
          <ac:chgData name="Xun Gong" userId="0ff8c509-1087-48ec-bf60-e4c00b098044" providerId="ADAL" clId="{98224DBF-F791-473E-9E47-3F907BD83C37}" dt="2022-05-17T17:46:57.500" v="16" actId="1076"/>
          <ac:picMkLst>
            <pc:docMk/>
            <pc:sldMk cId="0" sldId="275"/>
            <ac:picMk id="14343" creationId="{00000000-0000-0000-0000-000000000000}"/>
          </ac:picMkLst>
        </pc:picChg>
      </pc:sldChg>
      <pc:sldChg chg="modSp">
        <pc:chgData name="Xun Gong" userId="0ff8c509-1087-48ec-bf60-e4c00b098044" providerId="ADAL" clId="{98224DBF-F791-473E-9E47-3F907BD83C37}" dt="2022-05-17T17:47:51.084" v="27" actId="1076"/>
        <pc:sldMkLst>
          <pc:docMk/>
          <pc:sldMk cId="2882317409" sldId="330"/>
        </pc:sldMkLst>
        <pc:picChg chg="mod">
          <ac:chgData name="Xun Gong" userId="0ff8c509-1087-48ec-bf60-e4c00b098044" providerId="ADAL" clId="{98224DBF-F791-473E-9E47-3F907BD83C37}" dt="2022-05-17T17:47:36.660" v="23" actId="1076"/>
          <ac:picMkLst>
            <pc:docMk/>
            <pc:sldMk cId="2882317409" sldId="330"/>
            <ac:picMk id="36868" creationId="{72FE49CA-3E6D-4BC3-A862-E447F41C8248}"/>
          </ac:picMkLst>
        </pc:picChg>
        <pc:picChg chg="mod">
          <ac:chgData name="Xun Gong" userId="0ff8c509-1087-48ec-bf60-e4c00b098044" providerId="ADAL" clId="{98224DBF-F791-473E-9E47-3F907BD83C37}" dt="2022-05-17T17:47:51.084" v="27" actId="1076"/>
          <ac:picMkLst>
            <pc:docMk/>
            <pc:sldMk cId="2882317409" sldId="330"/>
            <ac:picMk id="36870" creationId="{2E5884BC-9AB2-483A-8DE3-1592898C988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1F13D80-4E95-450C-BDC0-712BBD3BC82B}" type="datetimeFigureOut">
              <a:rPr lang="en-US"/>
              <a:pPr>
                <a:defRPr/>
              </a:pPr>
              <a:t>5/17/2022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defRPr>
            </a:lvl1pPr>
          </a:lstStyle>
          <a:p>
            <a:pPr>
              <a:defRPr/>
            </a:pPr>
            <a:fld id="{10D391F9-2037-4949-8BA0-AC703762F99C}" type="slidenum">
              <a:rPr lang="en-US" altLang="en-US"/>
              <a:pPr>
                <a:defRPr/>
              </a:pPr>
              <a:t>‹#›</a:t>
            </a:fld>
            <a:endParaRPr lang="en-US" altLang="en-US"/>
          </a:p>
        </p:txBody>
      </p:sp>
    </p:spTree>
    <p:extLst>
      <p:ext uri="{BB962C8B-B14F-4D97-AF65-F5344CB8AC3E}">
        <p14:creationId xmlns:p14="http://schemas.microsoft.com/office/powerpoint/2010/main" val="1584497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C41B30-AAC5-4CC1-BD6E-6BCD88211A8F}" type="slidenum">
              <a:rPr lang="en-US" altLang="en-US">
                <a:latin typeface="Calibri" pitchFamily="34" charset="0"/>
              </a:rPr>
              <a:pPr/>
              <a:t>1</a:t>
            </a:fld>
            <a:endParaRPr lang="en-US"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332F92A-9118-4A5F-872E-A801195680AF}" type="slidenum">
              <a:rPr lang="en-US" altLang="en-US">
                <a:latin typeface="Calibri" pitchFamily="34" charset="0"/>
              </a:rPr>
              <a:pPr/>
              <a:t>13</a:t>
            </a:fld>
            <a:endParaRPr lang="en-US"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871A877-B677-4A77-A742-4EDD7EA583DD}" type="slidenum">
              <a:rPr lang="en-US" altLang="en-US">
                <a:latin typeface="Calibri" pitchFamily="34" charset="0"/>
              </a:rPr>
              <a:pPr/>
              <a:t>14</a:t>
            </a:fld>
            <a:endParaRPr lang="en-US"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871A877-B677-4A77-A742-4EDD7EA583DD}" type="slidenum">
              <a:rPr lang="en-US" altLang="en-US">
                <a:latin typeface="Calibri" pitchFamily="34" charset="0"/>
              </a:rPr>
              <a:pPr/>
              <a:t>15</a:t>
            </a:fld>
            <a:endParaRPr lang="en-US" altLang="en-US">
              <a:latin typeface="Calibri" pitchFamily="34" charset="0"/>
            </a:endParaRPr>
          </a:p>
        </p:txBody>
      </p:sp>
    </p:spTree>
    <p:extLst>
      <p:ext uri="{BB962C8B-B14F-4D97-AF65-F5344CB8AC3E}">
        <p14:creationId xmlns:p14="http://schemas.microsoft.com/office/powerpoint/2010/main" val="36777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DE52B42-F76C-4C82-B659-7563E7B688A9}" type="slidenum">
              <a:rPr lang="en-US" altLang="en-US">
                <a:latin typeface="Calibri" pitchFamily="34" charset="0"/>
              </a:rPr>
              <a:pPr/>
              <a:t>16</a:t>
            </a:fld>
            <a:endParaRPr lang="en-US"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D71964A-6755-4B59-B378-CCF458DE1C28}" type="slidenum">
              <a:rPr lang="en-US" altLang="en-US">
                <a:latin typeface="Calibri" pitchFamily="34" charset="0"/>
              </a:rPr>
              <a:pPr/>
              <a:t>17</a:t>
            </a:fld>
            <a:endParaRPr lang="en-US"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699FBA9-76BA-4152-B012-C28C470FA685}" type="slidenum">
              <a:rPr lang="en-US" altLang="en-US">
                <a:latin typeface="Calibri" pitchFamily="34" charset="0"/>
              </a:rPr>
              <a:pPr/>
              <a:t>18</a:t>
            </a:fld>
            <a:endParaRPr lang="en-US"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ACDB04E-1E99-4CE8-8D64-99AE0CCB347A}" type="slidenum">
              <a:rPr lang="en-US" altLang="en-US">
                <a:latin typeface="Calibri" pitchFamily="34" charset="0"/>
              </a:rPr>
              <a:pPr/>
              <a:t>19</a:t>
            </a:fld>
            <a:endParaRPr lang="en-US"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A8AB241-6D15-4ED5-9096-13EB4DD79E96}" type="slidenum">
              <a:rPr lang="en-US" altLang="en-US">
                <a:latin typeface="Calibri" pitchFamily="34" charset="0"/>
              </a:rPr>
              <a:pPr/>
              <a:t>20</a:t>
            </a:fld>
            <a:endParaRPr lang="en-US"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4FB4FD2-1995-4B23-BD4B-ED0E68DA2493}" type="slidenum">
              <a:rPr lang="en-US" altLang="en-US">
                <a:latin typeface="Calibri" pitchFamily="34" charset="0"/>
              </a:rPr>
              <a:pPr/>
              <a:t>21</a:t>
            </a:fld>
            <a:endParaRPr lang="en-US"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391868-DF3E-471A-B30B-23E080E77760}" type="slidenum">
              <a:rPr lang="en-US" altLang="en-US">
                <a:latin typeface="Calibri" pitchFamily="34" charset="0"/>
              </a:rPr>
              <a:pPr/>
              <a:t>22</a:t>
            </a:fld>
            <a:endParaRPr lang="en-US"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6F3B5B1-C552-4FC1-8456-8CEB99A3FF0E}" type="slidenum">
              <a:rPr lang="en-US" altLang="en-US">
                <a:latin typeface="Calibri" pitchFamily="34" charset="0"/>
              </a:rPr>
              <a:pPr/>
              <a:t>5</a:t>
            </a:fld>
            <a:endParaRPr lang="en-US" alt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6ED10EC-8730-45E8-A0CF-B1BA003DA4E6}" type="slidenum">
              <a:rPr lang="en-US" altLang="en-US">
                <a:latin typeface="Calibri" pitchFamily="34" charset="0"/>
              </a:rPr>
              <a:pPr/>
              <a:t>23</a:t>
            </a:fld>
            <a:endParaRPr lang="en-US"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7FF9ACF-53B4-41C4-AEC6-1ACA48E5A369}" type="slidenum">
              <a:rPr lang="en-US" altLang="en-US">
                <a:latin typeface="Calibri" pitchFamily="34" charset="0"/>
              </a:rPr>
              <a:pPr/>
              <a:t>24</a:t>
            </a:fld>
            <a:endParaRPr lang="en-US"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21BD16B-32C2-4ABA-83BB-2229E5E8F111}" type="slidenum">
              <a:rPr lang="en-US" altLang="en-US">
                <a:latin typeface="Calibri" pitchFamily="34" charset="0"/>
              </a:rPr>
              <a:pPr/>
              <a:t>27</a:t>
            </a:fld>
            <a:endParaRPr lang="en-US" alt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E3D627E-4E4F-46FA-BF0A-D52D673FB6DF}" type="slidenum">
              <a:rPr lang="en-US" altLang="en-US">
                <a:latin typeface="Calibri" pitchFamily="34" charset="0"/>
              </a:rPr>
              <a:pPr/>
              <a:t>31</a:t>
            </a:fld>
            <a:endParaRPr lang="en-US" alt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B6283E0-D270-4EA1-B8EA-7D4CBCD0EF6F}" type="slidenum">
              <a:rPr lang="en-US" altLang="en-US">
                <a:latin typeface="Calibri" pitchFamily="34" charset="0"/>
              </a:rPr>
              <a:pPr/>
              <a:t>32</a:t>
            </a:fld>
            <a:endParaRPr lang="en-US"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24FFCEB-EE31-41D7-8BF2-BB7B7EF5DA37}" type="slidenum">
              <a:rPr lang="en-US" altLang="en-US">
                <a:latin typeface="Calibri" pitchFamily="34" charset="0"/>
              </a:rPr>
              <a:pPr/>
              <a:t>6</a:t>
            </a:fld>
            <a:endParaRPr lang="en-US" alt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08FDD5F-BC25-455A-B89D-A68184F0F926}" type="slidenum">
              <a:rPr lang="en-US" altLang="en-US">
                <a:latin typeface="Calibri" pitchFamily="34" charset="0"/>
              </a:rPr>
              <a:pPr/>
              <a:t>33</a:t>
            </a:fld>
            <a:endParaRPr lang="en-US" alt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7E5D55-5B64-43F6-8FC0-275FA99B3A02}" type="slidenum">
              <a:rPr lang="en-US" altLang="en-US">
                <a:latin typeface="Calibri" pitchFamily="34" charset="0"/>
              </a:rPr>
              <a:pPr/>
              <a:t>34</a:t>
            </a:fld>
            <a:endParaRPr lang="en-US"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7712167-3EC2-41E0-8DA1-9085F1CDBA3D}" type="slidenum">
              <a:rPr lang="en-US" altLang="en-US">
                <a:latin typeface="Calibri" pitchFamily="34" charset="0"/>
              </a:rPr>
              <a:pPr/>
              <a:t>7</a:t>
            </a:fld>
            <a:endParaRPr lang="en-US"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92B84BF-3D45-4701-AC2C-2CB8DFA07B62}" type="slidenum">
              <a:rPr lang="en-US" altLang="en-US">
                <a:latin typeface="Calibri" pitchFamily="34" charset="0"/>
              </a:rPr>
              <a:pPr/>
              <a:t>8</a:t>
            </a:fld>
            <a:endParaRPr lang="en-US"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24F328-F4E8-4941-AC5D-76D368410EB7}" type="slidenum">
              <a:rPr lang="en-US" altLang="en-US">
                <a:latin typeface="Calibri" pitchFamily="34" charset="0"/>
              </a:rPr>
              <a:pPr/>
              <a:t>9</a:t>
            </a:fld>
            <a:endParaRPr lang="en-US"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37CB027-3221-43E0-8B5D-3A96F0F2A4F2}" type="slidenum">
              <a:rPr lang="en-US" altLang="en-US">
                <a:latin typeface="Calibri" pitchFamily="34" charset="0"/>
              </a:rPr>
              <a:pPr/>
              <a:t>10</a:t>
            </a:fld>
            <a:endParaRPr lang="en-US"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58F8895-80BB-4287-AC95-7E4C3E650697}" type="slidenum">
              <a:rPr lang="en-US" altLang="en-US">
                <a:latin typeface="Calibri" pitchFamily="34" charset="0"/>
              </a:rPr>
              <a:pPr/>
              <a:t>11</a:t>
            </a:fld>
            <a:endParaRPr lang="en-US"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30453E3-6671-4FFE-9A5F-1C8252D04B83}" type="slidenum">
              <a:rPr lang="en-US" altLang="en-US">
                <a:latin typeface="Calibri" pitchFamily="34" charset="0"/>
              </a:rPr>
              <a:pPr/>
              <a:t>12</a:t>
            </a:fld>
            <a:endParaRPr lang="en-US"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081E9766-EA15-4863-A44B-1A2DE3098F7F}" type="datetimeFigureOut">
              <a:rPr lang="en-US"/>
              <a:pPr>
                <a:defRPr/>
              </a:pPr>
              <a:t>5/17/2022</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smtClean="0">
                <a:solidFill>
                  <a:schemeClr val="tx2"/>
                </a:solidFill>
              </a:defRPr>
            </a:lvl1pPr>
          </a:lstStyle>
          <a:p>
            <a:pPr>
              <a:defRPr/>
            </a:pPr>
            <a:fld id="{46E7F2BA-A6E0-4ECF-8144-C44C914415F1}" type="slidenum">
              <a:rPr lang="en-US" altLang="en-US"/>
              <a:pPr>
                <a:defRPr/>
              </a:pPr>
              <a:t>‹#›</a:t>
            </a:fld>
            <a:endParaRPr lang="en-US" altLang="en-US"/>
          </a:p>
        </p:txBody>
      </p:sp>
    </p:spTree>
    <p:extLst>
      <p:ext uri="{BB962C8B-B14F-4D97-AF65-F5344CB8AC3E}">
        <p14:creationId xmlns:p14="http://schemas.microsoft.com/office/powerpoint/2010/main" val="34651958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45F8CB3-B4B9-420F-9D67-031BEA90F77F}" type="datetimeFigureOut">
              <a:rPr lang="en-US"/>
              <a:pPr>
                <a:defRPr/>
              </a:pPr>
              <a:t>5/17/2022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2DC98DB-2F2B-4A9C-8A3E-89368A1429DB}" type="slidenum">
              <a:rPr lang="en-US" altLang="en-US"/>
              <a:pPr>
                <a:defRPr/>
              </a:pPr>
              <a:t>‹#›</a:t>
            </a:fld>
            <a:endParaRPr lang="en-US" altLang="en-US"/>
          </a:p>
        </p:txBody>
      </p:sp>
    </p:spTree>
    <p:extLst>
      <p:ext uri="{BB962C8B-B14F-4D97-AF65-F5344CB8AC3E}">
        <p14:creationId xmlns:p14="http://schemas.microsoft.com/office/powerpoint/2010/main" val="247617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9189DB93-BA4E-43E6-A5A1-38D14D961EDB}" type="datetimeFigureOut">
              <a:rPr lang="en-US"/>
              <a:pPr>
                <a:defRPr/>
              </a:pPr>
              <a:t>5/17/2022</a:t>
            </a:fld>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smtClean="0"/>
            </a:lvl1pPr>
          </a:lstStyle>
          <a:p>
            <a:pPr>
              <a:defRPr/>
            </a:pPr>
            <a:fld id="{E9C51C12-D123-4A98-9EDB-EDA13CF569FE}" type="slidenum">
              <a:rPr lang="en-US" altLang="en-US"/>
              <a:pPr>
                <a:defRPr/>
              </a:pPr>
              <a:t>‹#›</a:t>
            </a:fld>
            <a:endParaRPr lang="en-US" altLang="en-US"/>
          </a:p>
        </p:txBody>
      </p:sp>
    </p:spTree>
    <p:extLst>
      <p:ext uri="{BB962C8B-B14F-4D97-AF65-F5344CB8AC3E}">
        <p14:creationId xmlns:p14="http://schemas.microsoft.com/office/powerpoint/2010/main" val="162753961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B77C8E84-6D5E-494C-8AEA-42DBEE4D2E47}" type="datetimeFigureOut">
              <a:rPr lang="en-US"/>
              <a:pPr>
                <a:defRPr/>
              </a:pPr>
              <a:t>5/17/2022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8CB910F-0DDC-480D-B603-E311CB894446}" type="slidenum">
              <a:rPr lang="en-US" altLang="en-US"/>
              <a:pPr>
                <a:defRPr/>
              </a:pPr>
              <a:t>‹#›</a:t>
            </a:fld>
            <a:endParaRPr lang="en-US" altLang="en-US"/>
          </a:p>
        </p:txBody>
      </p:sp>
    </p:spTree>
    <p:extLst>
      <p:ext uri="{BB962C8B-B14F-4D97-AF65-F5344CB8AC3E}">
        <p14:creationId xmlns:p14="http://schemas.microsoft.com/office/powerpoint/2010/main" val="303015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F7A9A9C9-2DD0-4003-955F-919D70FE96DE}" type="datetimeFigureOut">
              <a:rPr lang="en-US"/>
              <a:pPr>
                <a:defRPr/>
              </a:pPr>
              <a:t>5/17/2022</a:t>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smtClean="0"/>
            </a:lvl1pPr>
          </a:lstStyle>
          <a:p>
            <a:pPr>
              <a:defRPr/>
            </a:pPr>
            <a:fld id="{1D0F3BF1-F667-4C02-8201-F21BF898CC0E}" type="slidenum">
              <a:rPr lang="en-US" altLang="en-US"/>
              <a:pPr>
                <a:defRPr/>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411540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9A4D4903-0C40-402A-AEDD-1BD4F746EE90}" type="datetimeFigureOut">
              <a:rPr lang="en-US"/>
              <a:pPr>
                <a:defRPr/>
              </a:pPr>
              <a:t>5/17/2022</a:t>
            </a:fld>
            <a:endParaRPr lang="en-US"/>
          </a:p>
        </p:txBody>
      </p:sp>
      <p:sp>
        <p:nvSpPr>
          <p:cNvPr id="6" name="Slide Number Placeholder 9"/>
          <p:cNvSpPr>
            <a:spLocks noGrp="1"/>
          </p:cNvSpPr>
          <p:nvPr>
            <p:ph type="sldNum" sz="quarter" idx="11"/>
          </p:nvPr>
        </p:nvSpPr>
        <p:spPr/>
        <p:txBody>
          <a:bodyPr/>
          <a:lstStyle>
            <a:lvl1pPr>
              <a:defRPr smtClean="0"/>
            </a:lvl1pPr>
          </a:lstStyle>
          <a:p>
            <a:pPr>
              <a:defRPr/>
            </a:pPr>
            <a:fld id="{C58A2951-8C78-4535-AF55-33AD876DD0A9}" type="slidenum">
              <a:rPr lang="en-US" altLang="en-US"/>
              <a:pPr>
                <a:defRPr/>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7016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CEDF6CEC-840D-4EBE-BC03-E2FC5072218F}" type="datetimeFigureOut">
              <a:rPr lang="en-US"/>
              <a:pPr>
                <a:defRPr/>
              </a:pPr>
              <a:t>5/17/2022</a:t>
            </a:fld>
            <a:endParaRPr lang="en-US"/>
          </a:p>
        </p:txBody>
      </p:sp>
      <p:sp>
        <p:nvSpPr>
          <p:cNvPr id="8" name="Slide Number Placeholder 11"/>
          <p:cNvSpPr>
            <a:spLocks noGrp="1"/>
          </p:cNvSpPr>
          <p:nvPr>
            <p:ph type="sldNum" sz="quarter" idx="11"/>
          </p:nvPr>
        </p:nvSpPr>
        <p:spPr/>
        <p:txBody>
          <a:bodyPr/>
          <a:lstStyle>
            <a:lvl1pPr>
              <a:defRPr smtClean="0"/>
            </a:lvl1pPr>
          </a:lstStyle>
          <a:p>
            <a:pPr>
              <a:defRPr/>
            </a:pPr>
            <a:fld id="{661E9495-1F4A-4802-B4C6-45AA97EF1B6C}" type="slidenum">
              <a:rPr lang="en-US" altLang="en-US"/>
              <a:pPr>
                <a:defRPr/>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29579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78D01458-2575-4289-84CE-84A30B3190E0}" type="datetimeFigureOut">
              <a:rPr lang="en-US"/>
              <a:pPr>
                <a:defRPr/>
              </a:pPr>
              <a:t>5/17/2022</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0708772C-CB5C-4D41-8393-EA1F04F38229}" type="slidenum">
              <a:rPr lang="en-US" altLang="en-US"/>
              <a:pPr>
                <a:defRPr/>
              </a:pPr>
              <a:t>‹#›</a:t>
            </a:fld>
            <a:endParaRPr lang="en-US" altLang="en-US"/>
          </a:p>
        </p:txBody>
      </p:sp>
    </p:spTree>
    <p:extLst>
      <p:ext uri="{BB962C8B-B14F-4D97-AF65-F5344CB8AC3E}">
        <p14:creationId xmlns:p14="http://schemas.microsoft.com/office/powerpoint/2010/main" val="107831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5BE3B35-DEF1-4778-88C3-C3CDDA211032}" type="datetimeFigureOut">
              <a:rPr lang="en-US"/>
              <a:pPr>
                <a:defRPr/>
              </a:pPr>
              <a:t>5/17/2022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smtClean="0">
                <a:solidFill>
                  <a:schemeClr val="tx2"/>
                </a:solidFill>
              </a:defRPr>
            </a:lvl1pPr>
          </a:lstStyle>
          <a:p>
            <a:pPr>
              <a:defRPr/>
            </a:pPr>
            <a:fld id="{4061E58F-57DF-4229-A7BE-70A802A0B4B0}" type="slidenum">
              <a:rPr lang="en-US" altLang="en-US"/>
              <a:pPr>
                <a:defRPr/>
              </a:pPr>
              <a:t>‹#›</a:t>
            </a:fld>
            <a:endParaRPr lang="en-US" altLang="en-US"/>
          </a:p>
        </p:txBody>
      </p:sp>
    </p:spTree>
    <p:extLst>
      <p:ext uri="{BB962C8B-B14F-4D97-AF65-F5344CB8AC3E}">
        <p14:creationId xmlns:p14="http://schemas.microsoft.com/office/powerpoint/2010/main" val="4237212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72146786-F8BE-4E3E-BB3C-EAC0F4E10C69}" type="datetimeFigureOut">
              <a:rPr lang="en-US"/>
              <a:pPr>
                <a:defRPr/>
              </a:pPr>
              <a:t>5/17/2022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3A94EF81-2DE0-4B3F-814B-6060693A3DA0}" type="slidenum">
              <a:rPr lang="en-US" altLang="en-US"/>
              <a:pPr>
                <a:defRPr/>
              </a:pPr>
              <a:t>‹#›</a:t>
            </a:fld>
            <a:endParaRPr lang="en-US" altLang="en-US"/>
          </a:p>
        </p:txBody>
      </p:sp>
    </p:spTree>
    <p:extLst>
      <p:ext uri="{BB962C8B-B14F-4D97-AF65-F5344CB8AC3E}">
        <p14:creationId xmlns:p14="http://schemas.microsoft.com/office/powerpoint/2010/main" val="2686276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D1C6E5AA-59A6-44A7-9F2F-AF9C549B3426}" type="datetimeFigureOut">
              <a:rPr lang="en-US"/>
              <a:pPr>
                <a:defRPr/>
              </a:pPr>
              <a:t>5/17/2022</a:t>
            </a:fld>
            <a:endParaRPr lang="en-US"/>
          </a:p>
        </p:txBody>
      </p:sp>
      <p:sp>
        <p:nvSpPr>
          <p:cNvPr id="10" name="Slide Number Placeholder 12"/>
          <p:cNvSpPr>
            <a:spLocks noGrp="1"/>
          </p:cNvSpPr>
          <p:nvPr>
            <p:ph type="sldNum" sz="quarter" idx="11"/>
          </p:nvPr>
        </p:nvSpPr>
        <p:spPr>
          <a:xfrm>
            <a:off x="0" y="4667250"/>
            <a:ext cx="1447800" cy="663575"/>
          </a:xfrm>
        </p:spPr>
        <p:txBody>
          <a:bodyPr/>
          <a:lstStyle>
            <a:lvl1pPr>
              <a:defRPr sz="2800" smtClean="0"/>
            </a:lvl1pPr>
          </a:lstStyle>
          <a:p>
            <a:pPr>
              <a:defRPr/>
            </a:pPr>
            <a:fld id="{ADE2D93E-78D2-441C-ADB0-110D5AF57A40}" type="slidenum">
              <a:rPr lang="en-US" altLang="en-US"/>
              <a:pPr>
                <a:defRPr/>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extLst>
      <p:ext uri="{BB962C8B-B14F-4D97-AF65-F5344CB8AC3E}">
        <p14:creationId xmlns:p14="http://schemas.microsoft.com/office/powerpoint/2010/main" val="1679344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defRPr>
            </a:lvl1pPr>
          </a:lstStyle>
          <a:p>
            <a:pPr>
              <a:defRPr/>
            </a:pPr>
            <a:fld id="{F761F3EF-B9AF-4C59-BC48-D34882D69EE0}" type="datetimeFigureOut">
              <a:rPr lang="en-US"/>
              <a:pPr>
                <a:defRPr/>
              </a:pPr>
              <a:t>5/17/2022</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smtClean="0">
                <a:solidFill>
                  <a:srgbClr val="FFFFFF"/>
                </a:solidFill>
                <a:latin typeface="Tw Cen MT" pitchFamily="34" charset="0"/>
              </a:defRPr>
            </a:lvl1pPr>
          </a:lstStyle>
          <a:p>
            <a:pPr>
              <a:defRPr/>
            </a:pPr>
            <a:fld id="{5300159E-2ACE-48D9-AD0C-6B488111D72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91" r:id="rId1"/>
    <p:sldLayoutId id="2147484087" r:id="rId2"/>
    <p:sldLayoutId id="2147484092" r:id="rId3"/>
    <p:sldLayoutId id="2147484093" r:id="rId4"/>
    <p:sldLayoutId id="2147484094" r:id="rId5"/>
    <p:sldLayoutId id="2147484088" r:id="rId6"/>
    <p:sldLayoutId id="2147484095" r:id="rId7"/>
    <p:sldLayoutId id="2147484089" r:id="rId8"/>
    <p:sldLayoutId id="2147484096" r:id="rId9"/>
    <p:sldLayoutId id="2147484090" r:id="rId10"/>
    <p:sldLayoutId id="2147484097"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anose="020B0602020104020603" pitchFamily="34" charset="0"/>
        </a:defRPr>
      </a:lvl2pPr>
      <a:lvl3pPr algn="l" rtl="0" eaLnBrk="0" fontAlgn="base" hangingPunct="0">
        <a:spcBef>
          <a:spcPct val="0"/>
        </a:spcBef>
        <a:spcAft>
          <a:spcPct val="0"/>
        </a:spcAft>
        <a:defRPr sz="4400">
          <a:solidFill>
            <a:schemeClr val="tx2"/>
          </a:solidFill>
          <a:latin typeface="Tw Cen MT" panose="020B0602020104020603" pitchFamily="34" charset="0"/>
        </a:defRPr>
      </a:lvl3pPr>
      <a:lvl4pPr algn="l" rtl="0" eaLnBrk="0" fontAlgn="base" hangingPunct="0">
        <a:spcBef>
          <a:spcPct val="0"/>
        </a:spcBef>
        <a:spcAft>
          <a:spcPct val="0"/>
        </a:spcAft>
        <a:defRPr sz="4400">
          <a:solidFill>
            <a:schemeClr val="tx2"/>
          </a:solidFill>
          <a:latin typeface="Tw Cen MT" panose="020B0602020104020603" pitchFamily="34" charset="0"/>
        </a:defRPr>
      </a:lvl4pPr>
      <a:lvl5pPr algn="l" rtl="0" eaLnBrk="0" fontAlgn="base" hangingPunct="0">
        <a:spcBef>
          <a:spcPct val="0"/>
        </a:spcBef>
        <a:spcAft>
          <a:spcPct val="0"/>
        </a:spcAft>
        <a:defRPr sz="4400">
          <a:solidFill>
            <a:schemeClr val="tx2"/>
          </a:solidFill>
          <a:latin typeface="Tw Cen MT" panose="020B0602020104020603" pitchFamily="34" charset="0"/>
        </a:defRPr>
      </a:lvl5pPr>
      <a:lvl6pPr marL="457200" algn="l" rtl="0" fontAlgn="base">
        <a:spcBef>
          <a:spcPct val="0"/>
        </a:spcBef>
        <a:spcAft>
          <a:spcPct val="0"/>
        </a:spcAft>
        <a:defRPr sz="4400">
          <a:solidFill>
            <a:schemeClr val="tx2"/>
          </a:solidFill>
          <a:latin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9BBB59"/>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8064A2"/>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image" Target="../media/image67.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6.w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7.wmf"/><Relationship Id="rId5" Type="http://schemas.openxmlformats.org/officeDocument/2006/relationships/oleObject" Target="../embeddings/oleObject7.bin"/><Relationship Id="rId10" Type="http://schemas.openxmlformats.org/officeDocument/2006/relationships/image" Target="../media/image80.png"/><Relationship Id="rId4" Type="http://schemas.openxmlformats.org/officeDocument/2006/relationships/image" Target="../media/image76.wmf"/><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eaLnBrk="1" fontAlgn="auto" hangingPunct="1">
              <a:spcAft>
                <a:spcPts val="0"/>
              </a:spcAft>
              <a:defRPr/>
            </a:pPr>
            <a:r>
              <a:rPr lang="en-US" dirty="0"/>
              <a:t>1. Waves &amp; </a:t>
            </a:r>
            <a:r>
              <a:rPr lang="en-US" dirty="0" err="1"/>
              <a:t>Phasors</a:t>
            </a:r>
            <a:endParaRPr lang="en-US" dirty="0"/>
          </a:p>
        </p:txBody>
      </p:sp>
      <p:sp>
        <p:nvSpPr>
          <p:cNvPr id="9219" name="Subtitle 2"/>
          <p:cNvSpPr>
            <a:spLocks noGrp="1"/>
          </p:cNvSpPr>
          <p:nvPr>
            <p:ph type="subTitle" idx="1"/>
          </p:nvPr>
        </p:nvSpPr>
        <p:spPr>
          <a:xfrm>
            <a:off x="2362200" y="6049963"/>
            <a:ext cx="6705600" cy="685800"/>
          </a:xfrm>
        </p:spPr>
        <p:txBody>
          <a:bodyPr/>
          <a:lstStyle/>
          <a:p>
            <a:pPr eaLnBrk="1" hangingPunct="1"/>
            <a:r>
              <a:rPr lang="en-US" altLang="en-US"/>
              <a:t>Applied EM by Ulaby, Michielssen and Ravaioli</a:t>
            </a:r>
          </a:p>
        </p:txBody>
      </p:sp>
      <p:sp>
        <p:nvSpPr>
          <p:cNvPr id="9220" name="TextBox 5"/>
          <p:cNvSpPr txBox="1">
            <a:spLocks noChangeArrowheads="1"/>
          </p:cNvSpPr>
          <p:nvPr/>
        </p:nvSpPr>
        <p:spPr bwMode="auto">
          <a:xfrm>
            <a:off x="2528888" y="4343400"/>
            <a:ext cx="364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2-D Array of a Liquid Crystal Display</a:t>
            </a:r>
          </a:p>
        </p:txBody>
      </p:sp>
      <p:pic>
        <p:nvPicPr>
          <p:cNvPr id="92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417513"/>
            <a:ext cx="861060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pPr eaLnBrk="1" fontAlgn="auto" hangingPunct="1">
              <a:spcAft>
                <a:spcPts val="0"/>
              </a:spcAft>
              <a:defRPr/>
            </a:pPr>
            <a:r>
              <a:rPr lang="en-US" dirty="0"/>
              <a:t>Electric Field Inside Dielectric Medium</a:t>
            </a:r>
          </a:p>
        </p:txBody>
      </p:sp>
      <p:sp>
        <p:nvSpPr>
          <p:cNvPr id="18435" name="TextBox 5"/>
          <p:cNvSpPr txBox="1">
            <a:spLocks noChangeArrowheads="1"/>
          </p:cNvSpPr>
          <p:nvPr/>
        </p:nvSpPr>
        <p:spPr bwMode="auto">
          <a:xfrm>
            <a:off x="304800" y="1676400"/>
            <a:ext cx="3581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Polarization of atoms changes electric field</a:t>
            </a:r>
          </a:p>
          <a:p>
            <a:pPr eaLnBrk="1" hangingPunct="1"/>
            <a:endParaRPr lang="en-US" altLang="en-US">
              <a:solidFill>
                <a:srgbClr val="FF0000"/>
              </a:solidFill>
              <a:latin typeface="Tw Cen MT" pitchFamily="34" charset="0"/>
            </a:endParaRPr>
          </a:p>
          <a:p>
            <a:pPr eaLnBrk="1" hangingPunct="1"/>
            <a:r>
              <a:rPr lang="en-US" altLang="en-US">
                <a:solidFill>
                  <a:schemeClr val="tx2"/>
                </a:solidFill>
                <a:latin typeface="Tw Cen MT" pitchFamily="34" charset="0"/>
              </a:rPr>
              <a:t>New field can be accounted for by changing the permittivity</a:t>
            </a:r>
          </a:p>
          <a:p>
            <a:pPr eaLnBrk="1" hangingPunct="1"/>
            <a:endParaRPr lang="en-US" altLang="en-US">
              <a:solidFill>
                <a:srgbClr val="FF0000"/>
              </a:solidFill>
              <a:latin typeface="Tw Cen MT" pitchFamily="34" charset="0"/>
            </a:endParaRPr>
          </a:p>
          <a:p>
            <a:pPr eaLnBrk="1" hangingPunct="1"/>
            <a:endParaRPr lang="en-US" altLang="en-US">
              <a:solidFill>
                <a:srgbClr val="FF0000"/>
              </a:solidFill>
              <a:latin typeface="Tw Cen MT" pitchFamily="34" charset="0"/>
            </a:endParaRPr>
          </a:p>
        </p:txBody>
      </p:sp>
      <p:sp>
        <p:nvSpPr>
          <p:cNvPr id="18436" name="TextBox 7"/>
          <p:cNvSpPr txBox="1">
            <a:spLocks noChangeArrowheads="1"/>
          </p:cNvSpPr>
          <p:nvPr/>
        </p:nvSpPr>
        <p:spPr bwMode="auto">
          <a:xfrm>
            <a:off x="228600" y="4800600"/>
            <a:ext cx="262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Permittivity of the material</a:t>
            </a:r>
          </a:p>
        </p:txBody>
      </p:sp>
      <p:cxnSp>
        <p:nvCxnSpPr>
          <p:cNvPr id="10" name="Straight Arrow Connector 9"/>
          <p:cNvCxnSpPr/>
          <p:nvPr/>
        </p:nvCxnSpPr>
        <p:spPr>
          <a:xfrm rot="5400000" flipH="1" flipV="1">
            <a:off x="1447801" y="4495800"/>
            <a:ext cx="609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438" name="TextBox 10"/>
          <p:cNvSpPr txBox="1">
            <a:spLocks noChangeArrowheads="1"/>
          </p:cNvSpPr>
          <p:nvPr/>
        </p:nvSpPr>
        <p:spPr bwMode="auto">
          <a:xfrm>
            <a:off x="685800" y="5867400"/>
            <a:ext cx="3200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Another quantity used in EM is the electric flux density </a:t>
            </a:r>
            <a:r>
              <a:rPr lang="en-US" altLang="en-US" sz="2000" b="1">
                <a:solidFill>
                  <a:srgbClr val="FF0000"/>
                </a:solidFill>
                <a:latin typeface="Tw Cen MT" pitchFamily="34" charset="0"/>
              </a:rPr>
              <a:t>D</a:t>
            </a:r>
            <a:r>
              <a:rPr lang="en-US" altLang="en-US" sz="2000">
                <a:solidFill>
                  <a:srgbClr val="FF0000"/>
                </a:solidFill>
                <a:latin typeface="Tw Cen MT" pitchFamily="34" charset="0"/>
              </a:rPr>
              <a:t>:</a:t>
            </a:r>
          </a:p>
        </p:txBody>
      </p:sp>
      <p:pic>
        <p:nvPicPr>
          <p:cNvPr id="1843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524000"/>
            <a:ext cx="5240338"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429000"/>
            <a:ext cx="33162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3"/>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3962400" y="6022975"/>
            <a:ext cx="3048000" cy="608013"/>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2775" y="228600"/>
            <a:ext cx="8153400" cy="990600"/>
          </a:xfrm>
        </p:spPr>
        <p:txBody>
          <a:bodyPr/>
          <a:lstStyle/>
          <a:p>
            <a:pPr eaLnBrk="1" hangingPunct="1"/>
            <a:r>
              <a:rPr lang="en-US" altLang="en-US"/>
              <a:t>Magnetic Field</a:t>
            </a:r>
          </a:p>
        </p:txBody>
      </p:sp>
      <p:pic>
        <p:nvPicPr>
          <p:cNvPr id="19459" name="Picture 7" descr="blank.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57400"/>
            <a:ext cx="144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9"/>
          <p:cNvSpPr txBox="1">
            <a:spLocks noChangeArrowheads="1"/>
          </p:cNvSpPr>
          <p:nvPr/>
        </p:nvSpPr>
        <p:spPr bwMode="auto">
          <a:xfrm>
            <a:off x="152400" y="25146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Magnetic field induced by a current in a long wire</a:t>
            </a:r>
          </a:p>
        </p:txBody>
      </p:sp>
      <p:sp>
        <p:nvSpPr>
          <p:cNvPr id="19461" name="TextBox 12"/>
          <p:cNvSpPr txBox="1">
            <a:spLocks noChangeArrowheads="1"/>
          </p:cNvSpPr>
          <p:nvPr/>
        </p:nvSpPr>
        <p:spPr bwMode="auto">
          <a:xfrm>
            <a:off x="304800" y="4572000"/>
            <a:ext cx="358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Magnetic permeability of free space</a:t>
            </a:r>
          </a:p>
        </p:txBody>
      </p:sp>
      <p:sp>
        <p:nvSpPr>
          <p:cNvPr id="19462" name="TextBox 14"/>
          <p:cNvSpPr txBox="1">
            <a:spLocks noChangeArrowheads="1"/>
          </p:cNvSpPr>
          <p:nvPr/>
        </p:nvSpPr>
        <p:spPr bwMode="auto">
          <a:xfrm>
            <a:off x="152400" y="52578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Electric and magnetic fields are connected through the speed of light:</a:t>
            </a:r>
          </a:p>
        </p:txBody>
      </p:sp>
      <p:sp>
        <p:nvSpPr>
          <p:cNvPr id="19463" name="TextBox 15"/>
          <p:cNvSpPr txBox="1">
            <a:spLocks noChangeArrowheads="1"/>
          </p:cNvSpPr>
          <p:nvPr/>
        </p:nvSpPr>
        <p:spPr bwMode="auto">
          <a:xfrm>
            <a:off x="76200" y="1676400"/>
            <a:ext cx="891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i="1">
                <a:solidFill>
                  <a:schemeClr val="tx2"/>
                </a:solidFill>
                <a:latin typeface="Tw Cen MT" pitchFamily="34" charset="0"/>
              </a:rPr>
              <a:t>Electric charges can be isolated, but magnetic poles always exist in pairs.</a:t>
            </a:r>
          </a:p>
        </p:txBody>
      </p:sp>
      <p:pic>
        <p:nvPicPr>
          <p:cNvPr id="1946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352800"/>
            <a:ext cx="22621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191000"/>
            <a:ext cx="44196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867400"/>
            <a:ext cx="37766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438400"/>
            <a:ext cx="43862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085850" y="2363788"/>
            <a:ext cx="6972300" cy="3122612"/>
          </a:xfrm>
        </p:spPr>
      </p:pic>
      <p:sp>
        <p:nvSpPr>
          <p:cNvPr id="20483" name="Title 1"/>
          <p:cNvSpPr>
            <a:spLocks noGrp="1"/>
          </p:cNvSpPr>
          <p:nvPr>
            <p:ph type="title"/>
          </p:nvPr>
        </p:nvSpPr>
        <p:spPr>
          <a:xfrm>
            <a:off x="612775" y="228600"/>
            <a:ext cx="8153400" cy="990600"/>
          </a:xfrm>
        </p:spPr>
        <p:txBody>
          <a:bodyPr/>
          <a:lstStyle/>
          <a:p>
            <a:pPr eaLnBrk="1" hangingPunct="1"/>
            <a:r>
              <a:rPr lang="en-US" altLang="en-US"/>
              <a:t>Static vs. Dynamic</a:t>
            </a:r>
          </a:p>
        </p:txBody>
      </p:sp>
      <p:sp>
        <p:nvSpPr>
          <p:cNvPr id="20484" name="TextBox 4"/>
          <p:cNvSpPr txBox="1">
            <a:spLocks noChangeArrowheads="1"/>
          </p:cNvSpPr>
          <p:nvPr/>
        </p:nvSpPr>
        <p:spPr bwMode="auto">
          <a:xfrm>
            <a:off x="0" y="1600200"/>
            <a:ext cx="50292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Static conditions</a:t>
            </a:r>
            <a:r>
              <a:rPr lang="en-US" altLang="en-US">
                <a:latin typeface="Tw Cen MT" pitchFamily="34" charset="0"/>
              </a:rPr>
              <a:t>: charges are stationary or moving, but if moving, they do so at a constant velocity.</a:t>
            </a:r>
          </a:p>
        </p:txBody>
      </p:sp>
      <p:sp>
        <p:nvSpPr>
          <p:cNvPr id="20485" name="TextBox 5"/>
          <p:cNvSpPr txBox="1">
            <a:spLocks noChangeArrowheads="1"/>
          </p:cNvSpPr>
          <p:nvPr/>
        </p:nvSpPr>
        <p:spPr bwMode="auto">
          <a:xfrm>
            <a:off x="381000" y="5715000"/>
            <a:ext cx="716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Under static conditions, electric and magnetic fields are independent, but under dynamic conditions, they become coupled.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pPr eaLnBrk="1" hangingPunct="1"/>
            <a:r>
              <a:rPr lang="en-US" altLang="en-US"/>
              <a:t>Traveling Waves</a:t>
            </a:r>
          </a:p>
        </p:txBody>
      </p:sp>
      <p:sp>
        <p:nvSpPr>
          <p:cNvPr id="21507" name="Content Placeholder 2"/>
          <p:cNvSpPr>
            <a:spLocks noGrp="1"/>
          </p:cNvSpPr>
          <p:nvPr>
            <p:ph sz="quarter" idx="1"/>
          </p:nvPr>
        </p:nvSpPr>
        <p:spPr>
          <a:xfrm>
            <a:off x="612775" y="1600200"/>
            <a:ext cx="8153400" cy="4495800"/>
          </a:xfrm>
        </p:spPr>
        <p:txBody>
          <a:bodyPr/>
          <a:lstStyle/>
          <a:p>
            <a:pPr eaLnBrk="1" hangingPunct="1"/>
            <a:r>
              <a:rPr lang="en-US" altLang="en-US"/>
              <a:t>Waves carry energy</a:t>
            </a:r>
          </a:p>
          <a:p>
            <a:pPr eaLnBrk="1" hangingPunct="1"/>
            <a:r>
              <a:rPr lang="en-US" altLang="en-US"/>
              <a:t>Waves have velocity</a:t>
            </a:r>
          </a:p>
          <a:p>
            <a:pPr eaLnBrk="1" hangingPunct="1"/>
            <a:r>
              <a:rPr lang="en-US" altLang="en-US"/>
              <a:t>Many waves are linear: they do not affect the passage of other waves; they can pass right through them</a:t>
            </a:r>
          </a:p>
          <a:p>
            <a:pPr eaLnBrk="1" hangingPunct="1"/>
            <a:endParaRPr lang="en-US" altLang="en-US"/>
          </a:p>
          <a:p>
            <a:pPr eaLnBrk="1" hangingPunct="1"/>
            <a:r>
              <a:rPr lang="en-US" altLang="en-US">
                <a:solidFill>
                  <a:srgbClr val="FF0000"/>
                </a:solidFill>
              </a:rPr>
              <a:t>Transient waves</a:t>
            </a:r>
            <a:r>
              <a:rPr lang="en-US" altLang="en-US"/>
              <a:t>: caused by sudden disturbance</a:t>
            </a:r>
          </a:p>
          <a:p>
            <a:pPr eaLnBrk="1" hangingPunct="1"/>
            <a:r>
              <a:rPr lang="en-US" altLang="en-US">
                <a:solidFill>
                  <a:srgbClr val="FF0000"/>
                </a:solidFill>
              </a:rPr>
              <a:t>Continuous periodic waves</a:t>
            </a:r>
            <a:r>
              <a:rPr lang="en-US" altLang="en-US"/>
              <a:t>: repetitive source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12775" y="228600"/>
            <a:ext cx="8153400" cy="990600"/>
          </a:xfrm>
        </p:spPr>
        <p:txBody>
          <a:bodyPr/>
          <a:lstStyle/>
          <a:p>
            <a:pPr eaLnBrk="1" hangingPunct="1"/>
            <a:r>
              <a:rPr lang="en-US" altLang="en-US"/>
              <a:t>Types of Waves</a:t>
            </a:r>
          </a:p>
        </p:txBody>
      </p:sp>
      <p:pic>
        <p:nvPicPr>
          <p:cNvPr id="22531" name="Picture 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0" y="2451100"/>
            <a:ext cx="9120188" cy="33274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12775" y="228600"/>
            <a:ext cx="8153400" cy="990600"/>
          </a:xfrm>
        </p:spPr>
        <p:txBody>
          <a:bodyPr/>
          <a:lstStyle/>
          <a:p>
            <a:pPr eaLnBrk="1" hangingPunct="1"/>
            <a:r>
              <a:rPr lang="en-US" altLang="en-US" dirty="0"/>
              <a:t>Waves can travel far</a:t>
            </a:r>
          </a:p>
        </p:txBody>
      </p:sp>
      <p:pic>
        <p:nvPicPr>
          <p:cNvPr id="36866" name="Picture 2" descr="NASA's James Webb space telescope will surpass the distance limits of Hubble.">
            <a:extLst>
              <a:ext uri="{FF2B5EF4-FFF2-40B4-BE49-F238E27FC236}">
                <a16:creationId xmlns:a16="http://schemas.microsoft.com/office/drawing/2014/main" id="{764B37FC-FD35-4059-B052-01915F454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8475"/>
            <a:ext cx="9144000" cy="488632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James Webb Space Telescope: launch date, size and mission goals - BBC  Science Focus Magazine">
            <a:extLst>
              <a:ext uri="{FF2B5EF4-FFF2-40B4-BE49-F238E27FC236}">
                <a16:creationId xmlns:a16="http://schemas.microsoft.com/office/drawing/2014/main" id="{72FE49CA-3E6D-4BC3-A862-E447F41C8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14023"/>
            <a:ext cx="2540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The James Webb space telescope: in search of the secrets of the Milky Way | James  Webb space telescope | The Guardian">
            <a:extLst>
              <a:ext uri="{FF2B5EF4-FFF2-40B4-BE49-F238E27FC236}">
                <a16:creationId xmlns:a16="http://schemas.microsoft.com/office/drawing/2014/main" id="{2E5884BC-9AB2-483A-8DE3-1592898C9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6072" y="1798627"/>
            <a:ext cx="1457256" cy="145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31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533400" y="228600"/>
            <a:ext cx="8153400" cy="990600"/>
          </a:xfrm>
        </p:spPr>
        <p:txBody>
          <a:bodyPr/>
          <a:lstStyle/>
          <a:p>
            <a:pPr eaLnBrk="1" hangingPunct="1"/>
            <a:r>
              <a:rPr lang="en-US" altLang="en-US"/>
              <a:t>Sinusoidal Waves in Lossless Media</a:t>
            </a:r>
          </a:p>
        </p:txBody>
      </p:sp>
      <p:sp>
        <p:nvSpPr>
          <p:cNvPr id="23555" name="TextBox 4"/>
          <p:cNvSpPr txBox="1">
            <a:spLocks noChangeArrowheads="1"/>
          </p:cNvSpPr>
          <p:nvPr/>
        </p:nvSpPr>
        <p:spPr bwMode="auto">
          <a:xfrm>
            <a:off x="381000" y="2590800"/>
            <a:ext cx="2705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i="1">
                <a:latin typeface="Tw Cen MT" pitchFamily="34" charset="0"/>
              </a:rPr>
              <a:t>y </a:t>
            </a:r>
            <a:r>
              <a:rPr lang="en-US" altLang="en-US">
                <a:latin typeface="Tw Cen MT" pitchFamily="34" charset="0"/>
              </a:rPr>
              <a:t>= height of water surface</a:t>
            </a:r>
          </a:p>
          <a:p>
            <a:pPr eaLnBrk="1" hangingPunct="1"/>
            <a:r>
              <a:rPr lang="en-US" altLang="en-US" i="1">
                <a:latin typeface="Tw Cen MT" pitchFamily="34" charset="0"/>
              </a:rPr>
              <a:t>x </a:t>
            </a:r>
            <a:r>
              <a:rPr lang="en-US" altLang="en-US">
                <a:latin typeface="Tw Cen MT" pitchFamily="34" charset="0"/>
              </a:rPr>
              <a:t>= distance </a:t>
            </a:r>
          </a:p>
        </p:txBody>
      </p:sp>
      <p:pic>
        <p:nvPicPr>
          <p:cNvPr id="23556" name="Picture 6" descr="blank.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648200"/>
            <a:ext cx="912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8"/>
          <p:cNvSpPr txBox="1">
            <a:spLocks noChangeArrowheads="1"/>
          </p:cNvSpPr>
          <p:nvPr/>
        </p:nvSpPr>
        <p:spPr bwMode="auto">
          <a:xfrm>
            <a:off x="5181600" y="54102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 </a:t>
            </a:r>
          </a:p>
        </p:txBody>
      </p:sp>
      <p:pic>
        <p:nvPicPr>
          <p:cNvPr id="23558" name="Picture 1"/>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152400" y="1524000"/>
            <a:ext cx="6629400" cy="723900"/>
          </a:xfrm>
        </p:spPr>
      </p:pic>
      <p:pic>
        <p:nvPicPr>
          <p:cNvPr id="2355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 y="3429000"/>
            <a:ext cx="4975225"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4648200" y="4572000"/>
            <a:ext cx="381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356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105025"/>
            <a:ext cx="40005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2775" y="228600"/>
            <a:ext cx="8153400" cy="990600"/>
          </a:xfrm>
        </p:spPr>
        <p:txBody>
          <a:bodyPr/>
          <a:lstStyle/>
          <a:p>
            <a:pPr eaLnBrk="1" hangingPunct="1"/>
            <a:r>
              <a:rPr lang="en-US" altLang="en-US"/>
              <a:t>Phase velocity</a:t>
            </a:r>
          </a:p>
        </p:txBody>
      </p:sp>
      <p:pic>
        <p:nvPicPr>
          <p:cNvPr id="24579" name="Content Placeholder 3" descr="1.13.tiff"/>
          <p:cNvPicPr>
            <a:picLocks noGrp="1" noChangeAspect="1"/>
          </p:cNvPicPr>
          <p:nvPr>
            <p:ph sz="quarter" idx="1"/>
          </p:nvPr>
        </p:nvPicPr>
        <p:blipFill>
          <a:blip r:embed="rId3">
            <a:extLst>
              <a:ext uri="{28A0092B-C50C-407E-A947-70E740481C1C}">
                <a14:useLocalDpi xmlns:a14="http://schemas.microsoft.com/office/drawing/2010/main" val="0"/>
              </a:ext>
            </a:extLst>
          </a:blip>
          <a:srcRect l="-83202" r="-83202"/>
          <a:stretch>
            <a:fillRect/>
          </a:stretch>
        </p:blipFill>
        <p:spPr>
          <a:xfrm>
            <a:off x="8869363" y="4724400"/>
            <a:ext cx="2419350" cy="1333500"/>
          </a:xfrm>
        </p:spPr>
      </p:pic>
      <p:sp>
        <p:nvSpPr>
          <p:cNvPr id="24580" name="TextBox 6"/>
          <p:cNvSpPr txBox="1">
            <a:spLocks noChangeArrowheads="1"/>
          </p:cNvSpPr>
          <p:nvPr/>
        </p:nvSpPr>
        <p:spPr bwMode="auto">
          <a:xfrm>
            <a:off x="76200" y="3276600"/>
            <a:ext cx="396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If we select a fixed height </a:t>
            </a:r>
            <a:r>
              <a:rPr lang="en-US" altLang="en-US" i="1">
                <a:solidFill>
                  <a:srgbClr val="FF0000"/>
                </a:solidFill>
                <a:latin typeface="Tw Cen MT" pitchFamily="34" charset="0"/>
              </a:rPr>
              <a:t>y</a:t>
            </a:r>
            <a:r>
              <a:rPr lang="en-US" altLang="en-US" baseline="-25000">
                <a:solidFill>
                  <a:srgbClr val="FF0000"/>
                </a:solidFill>
                <a:latin typeface="Tw Cen MT" pitchFamily="34" charset="0"/>
              </a:rPr>
              <a:t>0</a:t>
            </a:r>
            <a:r>
              <a:rPr lang="en-US" altLang="en-US">
                <a:solidFill>
                  <a:srgbClr val="FF0000"/>
                </a:solidFill>
                <a:latin typeface="Tw Cen MT" pitchFamily="34" charset="0"/>
              </a:rPr>
              <a:t> and follow its progress, then</a:t>
            </a:r>
          </a:p>
        </p:txBody>
      </p:sp>
      <p:pic>
        <p:nvPicPr>
          <p:cNvPr id="2458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24000"/>
            <a:ext cx="41910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886200"/>
            <a:ext cx="3200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648200"/>
            <a:ext cx="38179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383213"/>
            <a:ext cx="175260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6019800"/>
            <a:ext cx="259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0613" y="152400"/>
            <a:ext cx="4183062"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0" descr="y0.tif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28588" y="4056063"/>
            <a:ext cx="2524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Box 12"/>
          <p:cNvSpPr txBox="1">
            <a:spLocks noChangeArrowheads="1"/>
          </p:cNvSpPr>
          <p:nvPr/>
        </p:nvSpPr>
        <p:spPr bwMode="auto">
          <a:xfrm>
            <a:off x="301625" y="4017963"/>
            <a:ext cx="338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06363" y="1600200"/>
            <a:ext cx="5013325" cy="2895600"/>
          </a:xfrm>
        </p:spPr>
      </p:pic>
      <p:sp>
        <p:nvSpPr>
          <p:cNvPr id="25603" name="Title 1"/>
          <p:cNvSpPr>
            <a:spLocks noGrp="1"/>
          </p:cNvSpPr>
          <p:nvPr>
            <p:ph type="title"/>
          </p:nvPr>
        </p:nvSpPr>
        <p:spPr>
          <a:xfrm>
            <a:off x="612775" y="228600"/>
            <a:ext cx="8153400" cy="990600"/>
          </a:xfrm>
        </p:spPr>
        <p:txBody>
          <a:bodyPr/>
          <a:lstStyle/>
          <a:p>
            <a:pPr eaLnBrk="1" hangingPunct="1"/>
            <a:r>
              <a:rPr lang="en-US" altLang="en-US"/>
              <a:t>Wave Frequency and Period</a:t>
            </a:r>
          </a:p>
        </p:txBody>
      </p:sp>
      <p:pic>
        <p:nvPicPr>
          <p:cNvPr id="2560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3733800"/>
            <a:ext cx="483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038" y="5257800"/>
            <a:ext cx="4902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12775" y="228600"/>
            <a:ext cx="8153400" cy="990600"/>
          </a:xfrm>
        </p:spPr>
        <p:txBody>
          <a:bodyPr/>
          <a:lstStyle/>
          <a:p>
            <a:pPr eaLnBrk="1" hangingPunct="1"/>
            <a:r>
              <a:rPr lang="en-US" altLang="en-US"/>
              <a:t>Direction of Wave Travel</a:t>
            </a:r>
          </a:p>
        </p:txBody>
      </p:sp>
      <p:sp>
        <p:nvSpPr>
          <p:cNvPr id="26627" name="TextBox 6"/>
          <p:cNvSpPr txBox="1">
            <a:spLocks noChangeArrowheads="1"/>
          </p:cNvSpPr>
          <p:nvPr/>
        </p:nvSpPr>
        <p:spPr bwMode="auto">
          <a:xfrm>
            <a:off x="4470400" y="1828800"/>
            <a:ext cx="4017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latin typeface="Tw Cen MT" pitchFamily="34" charset="0"/>
              </a:rPr>
              <a:t>Wave travelling in </a:t>
            </a:r>
            <a:r>
              <a:rPr lang="en-US" altLang="en-US" sz="2400">
                <a:solidFill>
                  <a:srgbClr val="FF0000"/>
                </a:solidFill>
                <a:latin typeface="Tw Cen MT" pitchFamily="34" charset="0"/>
              </a:rPr>
              <a:t>+</a:t>
            </a:r>
            <a:r>
              <a:rPr lang="en-US" altLang="en-US" sz="2400" i="1">
                <a:solidFill>
                  <a:srgbClr val="FF0000"/>
                </a:solidFill>
                <a:latin typeface="Tw Cen MT" pitchFamily="34" charset="0"/>
              </a:rPr>
              <a:t>x</a:t>
            </a:r>
            <a:r>
              <a:rPr lang="en-US" altLang="en-US" sz="2400">
                <a:latin typeface="Tw Cen MT" pitchFamily="34" charset="0"/>
              </a:rPr>
              <a:t> direction</a:t>
            </a:r>
          </a:p>
        </p:txBody>
      </p:sp>
      <p:sp>
        <p:nvSpPr>
          <p:cNvPr id="26628" name="TextBox 7"/>
          <p:cNvSpPr txBox="1">
            <a:spLocks noChangeArrowheads="1"/>
          </p:cNvSpPr>
          <p:nvPr/>
        </p:nvSpPr>
        <p:spPr bwMode="auto">
          <a:xfrm>
            <a:off x="4568825" y="3352800"/>
            <a:ext cx="39655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latin typeface="Tw Cen MT" pitchFamily="34" charset="0"/>
              </a:rPr>
              <a:t>Wave travelling in </a:t>
            </a:r>
            <a:r>
              <a:rPr lang="en-US" altLang="en-US" sz="2400">
                <a:solidFill>
                  <a:srgbClr val="FF0000"/>
                </a:solidFill>
                <a:latin typeface="Times New Roman" pitchFamily="18" charset="0"/>
                <a:cs typeface="Times New Roman" pitchFamily="18" charset="0"/>
              </a:rPr>
              <a:t>‒</a:t>
            </a:r>
            <a:r>
              <a:rPr lang="en-US" altLang="en-US" sz="2400" i="1">
                <a:solidFill>
                  <a:srgbClr val="FF0000"/>
                </a:solidFill>
                <a:latin typeface="Tw Cen MT" pitchFamily="34" charset="0"/>
              </a:rPr>
              <a:t>x</a:t>
            </a:r>
            <a:r>
              <a:rPr lang="en-US" altLang="en-US" sz="2400">
                <a:latin typeface="Tw Cen MT" pitchFamily="34" charset="0"/>
              </a:rPr>
              <a:t> direction</a:t>
            </a:r>
          </a:p>
          <a:p>
            <a:pPr eaLnBrk="1" hangingPunct="1"/>
            <a:endParaRPr lang="en-US" altLang="en-US">
              <a:latin typeface="Tw Cen MT" pitchFamily="34" charset="0"/>
            </a:endParaRPr>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630" name="TextBox 12"/>
          <p:cNvSpPr txBox="1">
            <a:spLocks noChangeArrowheads="1"/>
          </p:cNvSpPr>
          <p:nvPr/>
        </p:nvSpPr>
        <p:spPr bwMode="auto">
          <a:xfrm>
            <a:off x="304800" y="4724400"/>
            <a:ext cx="8534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rgbClr val="FF0000"/>
                </a:solidFill>
                <a:latin typeface="Tw Cen MT" pitchFamily="34" charset="0"/>
              </a:rPr>
              <a:t>+</a:t>
            </a:r>
            <a:r>
              <a:rPr lang="en-US" altLang="en-US" sz="2400" i="1">
                <a:solidFill>
                  <a:srgbClr val="FF0000"/>
                </a:solidFill>
                <a:latin typeface="Tw Cen MT" pitchFamily="34" charset="0"/>
              </a:rPr>
              <a:t>x</a:t>
            </a:r>
            <a:r>
              <a:rPr lang="en-US" altLang="en-US" sz="2400">
                <a:solidFill>
                  <a:srgbClr val="FF0000"/>
                </a:solidFill>
                <a:latin typeface="Tw Cen MT" pitchFamily="34" charset="0"/>
              </a:rPr>
              <a:t> direction: </a:t>
            </a:r>
            <a:r>
              <a:rPr lang="en-US" altLang="en-US" sz="2400">
                <a:latin typeface="Tw Cen MT" pitchFamily="34" charset="0"/>
              </a:rPr>
              <a:t>if coefficients of </a:t>
            </a:r>
            <a:r>
              <a:rPr lang="en-US" altLang="en-US" sz="2400" i="1">
                <a:latin typeface="Tw Cen MT" pitchFamily="34" charset="0"/>
              </a:rPr>
              <a:t>t</a:t>
            </a:r>
            <a:r>
              <a:rPr lang="en-US" altLang="en-US" sz="2400">
                <a:latin typeface="Tw Cen MT" pitchFamily="34" charset="0"/>
              </a:rPr>
              <a:t> and </a:t>
            </a:r>
            <a:r>
              <a:rPr lang="en-US" altLang="en-US" sz="2400" i="1">
                <a:latin typeface="Tw Cen MT" pitchFamily="34" charset="0"/>
              </a:rPr>
              <a:t>x</a:t>
            </a:r>
            <a:r>
              <a:rPr lang="en-US" altLang="en-US" sz="2400">
                <a:latin typeface="Tw Cen MT" pitchFamily="34" charset="0"/>
              </a:rPr>
              <a:t> have opposite signs</a:t>
            </a:r>
          </a:p>
          <a:p>
            <a:pPr eaLnBrk="1" hangingPunct="1"/>
            <a:endParaRPr lang="en-US" altLang="en-US">
              <a:latin typeface="Tw Cen MT" pitchFamily="34" charset="0"/>
            </a:endParaRPr>
          </a:p>
          <a:p>
            <a:pPr eaLnBrk="1" hangingPunct="1"/>
            <a:r>
              <a:rPr lang="en-US" altLang="en-US" sz="2400">
                <a:solidFill>
                  <a:srgbClr val="FF0000"/>
                </a:solidFill>
                <a:latin typeface="Times New Roman" pitchFamily="18" charset="0"/>
                <a:cs typeface="Times New Roman" pitchFamily="18" charset="0"/>
              </a:rPr>
              <a:t>‒</a:t>
            </a:r>
            <a:r>
              <a:rPr lang="en-US" altLang="en-US" sz="2400">
                <a:solidFill>
                  <a:srgbClr val="FF0000"/>
                </a:solidFill>
                <a:latin typeface="Tw Cen MT" pitchFamily="34" charset="0"/>
              </a:rPr>
              <a:t>x direction: </a:t>
            </a:r>
            <a:r>
              <a:rPr lang="en-US" altLang="en-US" sz="2400">
                <a:latin typeface="Tw Cen MT" pitchFamily="34" charset="0"/>
              </a:rPr>
              <a:t>if coefficients of </a:t>
            </a:r>
            <a:r>
              <a:rPr lang="en-US" altLang="en-US" sz="2400" i="1">
                <a:latin typeface="Tw Cen MT" pitchFamily="34" charset="0"/>
              </a:rPr>
              <a:t>t</a:t>
            </a:r>
            <a:r>
              <a:rPr lang="en-US" altLang="en-US" sz="2400">
                <a:latin typeface="Tw Cen MT" pitchFamily="34" charset="0"/>
              </a:rPr>
              <a:t> and </a:t>
            </a:r>
            <a:r>
              <a:rPr lang="en-US" altLang="en-US" sz="2400" i="1">
                <a:latin typeface="Tw Cen MT" pitchFamily="34" charset="0"/>
              </a:rPr>
              <a:t>x</a:t>
            </a:r>
            <a:r>
              <a:rPr lang="en-US" altLang="en-US" sz="2400">
                <a:latin typeface="Tw Cen MT" pitchFamily="34" charset="0"/>
              </a:rPr>
              <a:t> have same sign (both positive or both negative)</a:t>
            </a:r>
          </a:p>
        </p:txBody>
      </p:sp>
      <p:pic>
        <p:nvPicPr>
          <p:cNvPr id="2663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8667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05000"/>
            <a:ext cx="2312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3"/>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381000" y="3381375"/>
            <a:ext cx="3279775" cy="379413"/>
          </a:xfrm>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12775" y="228600"/>
            <a:ext cx="8153400" cy="990600"/>
          </a:xfrm>
        </p:spPr>
        <p:txBody>
          <a:bodyPr/>
          <a:lstStyle/>
          <a:p>
            <a:r>
              <a:rPr lang="en-US" altLang="en-US"/>
              <a:t>Electricity – Alessandro Volta</a:t>
            </a:r>
          </a:p>
        </p:txBody>
      </p:sp>
      <p:sp>
        <p:nvSpPr>
          <p:cNvPr id="10243" name="Content Placeholder 2"/>
          <p:cNvSpPr>
            <a:spLocks noGrp="1"/>
          </p:cNvSpPr>
          <p:nvPr>
            <p:ph sz="quarter" idx="1"/>
          </p:nvPr>
        </p:nvSpPr>
        <p:spPr>
          <a:xfrm>
            <a:off x="612775" y="1600200"/>
            <a:ext cx="8153400" cy="4495800"/>
          </a:xfrm>
        </p:spPr>
        <p:txBody>
          <a:bodyPr/>
          <a:lstStyle/>
          <a:p>
            <a:r>
              <a:rPr lang="en-US" altLang="en-US" sz="2400"/>
              <a:t>In 1800, Alessandro Volta invented the </a:t>
            </a:r>
            <a:r>
              <a:rPr lang="en-US" altLang="en-US" sz="2400" i="1"/>
              <a:t>voltaic pile</a:t>
            </a:r>
            <a:r>
              <a:rPr lang="en-US" altLang="en-US" sz="2400"/>
              <a:t>, which for the first time provided a reliable source of electricity</a:t>
            </a:r>
          </a:p>
          <a:p>
            <a:r>
              <a:rPr lang="en-US" altLang="en-US" sz="2400"/>
              <a:t>The SI unit for electric potential (voltage) is named after him: volt (V)</a:t>
            </a:r>
          </a:p>
          <a:p>
            <a:r>
              <a:rPr lang="en-US" altLang="en-US" sz="2400"/>
              <a:t>Volta was the first to realize the relationship between the electric potential and the amount of charge an object can hold, giving rise to the concept of capacitance</a:t>
            </a:r>
          </a:p>
          <a:p>
            <a:endParaRPr lang="en-US" altLang="en-US" sz="2400"/>
          </a:p>
        </p:txBody>
      </p:sp>
      <p:sp>
        <p:nvSpPr>
          <p:cNvPr id="10244" name="Text Placeholder 2"/>
          <p:cNvSpPr txBox="1">
            <a:spLocks/>
          </p:cNvSpPr>
          <p:nvPr/>
        </p:nvSpPr>
        <p:spPr bwMode="auto">
          <a:xfrm>
            <a:off x="304800" y="933450"/>
            <a:ext cx="84931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indent="-2730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indent="-228600">
              <a:spcBef>
                <a:spcPts val="400"/>
              </a:spcBef>
              <a:buClr>
                <a:srgbClr val="9BBB59"/>
              </a:buClr>
              <a:buSzPct val="75000"/>
              <a:buFont typeface="Wingdings" pitchFamily="2" charset="2"/>
              <a:buChar char=""/>
              <a:defRPr sz="2000">
                <a:solidFill>
                  <a:schemeClr val="tx1"/>
                </a:solidFill>
                <a:latin typeface="Tw Cen MT" pitchFamily="34" charset="0"/>
              </a:defRPr>
            </a:lvl4pPr>
            <a:lvl5pPr indent="-228600">
              <a:spcBef>
                <a:spcPts val="400"/>
              </a:spcBef>
              <a:buClr>
                <a:srgbClr val="8064A2"/>
              </a:buClr>
              <a:buSzPct val="65000"/>
              <a:buFont typeface="Wingdings" pitchFamily="2" charset="2"/>
              <a:buChar char=""/>
              <a:defRPr sz="2000">
                <a:solidFill>
                  <a:schemeClr val="tx1"/>
                </a:solidFill>
                <a:latin typeface="Tw Cen MT" pitchFamily="34" charset="0"/>
              </a:defRPr>
            </a:lvl5pPr>
            <a:lvl6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6pPr>
            <a:lvl7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7pPr>
            <a:lvl8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8pPr>
            <a:lvl9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9pPr>
          </a:lstStyle>
          <a:p>
            <a:pPr eaLnBrk="1" hangingPunct="1">
              <a:spcBef>
                <a:spcPct val="0"/>
              </a:spcBef>
              <a:buClrTx/>
              <a:buSzTx/>
              <a:buFontTx/>
              <a:buNone/>
            </a:pPr>
            <a:endParaRPr lang="en-US" altLang="en-US" sz="1800">
              <a:solidFill>
                <a:schemeClr val="tx2"/>
              </a:solidFill>
            </a:endParaRPr>
          </a:p>
        </p:txBody>
      </p:sp>
      <p:pic>
        <p:nvPicPr>
          <p:cNvPr id="10245" name="Picture 2" descr="http://upload.wikimedia.org/wikipedia/commons/9/92/Pile_de_Vol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419600"/>
            <a:ext cx="2284413"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 descr="http://upload.wikimedia.org/wikipedia/commons/4/4f/Voltaic_pile_3D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419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12775" y="228600"/>
            <a:ext cx="8153400" cy="990600"/>
          </a:xfrm>
        </p:spPr>
        <p:txBody>
          <a:bodyPr/>
          <a:lstStyle/>
          <a:p>
            <a:pPr eaLnBrk="1" hangingPunct="1"/>
            <a:r>
              <a:rPr lang="en-US" altLang="en-US"/>
              <a:t>Phase Lead &amp; Lag</a:t>
            </a:r>
          </a:p>
        </p:txBody>
      </p:sp>
      <p:pic>
        <p:nvPicPr>
          <p:cNvPr id="276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1549400"/>
            <a:ext cx="8939212"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381000" y="5637213"/>
            <a:ext cx="3810000" cy="306387"/>
          </a:xfrm>
        </p:spPr>
      </p:pic>
      <p:pic>
        <p:nvPicPr>
          <p:cNvPr id="2765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6088063"/>
            <a:ext cx="71628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12775" y="228600"/>
            <a:ext cx="8153400" cy="990600"/>
          </a:xfrm>
        </p:spPr>
        <p:txBody>
          <a:bodyPr/>
          <a:lstStyle/>
          <a:p>
            <a:pPr eaLnBrk="1" hangingPunct="1"/>
            <a:r>
              <a:rPr lang="en-US" altLang="en-US"/>
              <a:t>Wave Travel in Lossy Media</a:t>
            </a:r>
          </a:p>
        </p:txBody>
      </p:sp>
      <p:sp>
        <p:nvSpPr>
          <p:cNvPr id="28675" name="TextBox 5"/>
          <p:cNvSpPr txBox="1">
            <a:spLocks noChangeArrowheads="1"/>
          </p:cNvSpPr>
          <p:nvPr/>
        </p:nvSpPr>
        <p:spPr bwMode="auto">
          <a:xfrm>
            <a:off x="4533900" y="6324600"/>
            <a:ext cx="201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Attenuation factor</a:t>
            </a:r>
          </a:p>
        </p:txBody>
      </p:sp>
      <p:cxnSp>
        <p:nvCxnSpPr>
          <p:cNvPr id="8" name="Straight Arrow Connector 7"/>
          <p:cNvCxnSpPr/>
          <p:nvPr/>
        </p:nvCxnSpPr>
        <p:spPr>
          <a:xfrm rot="5400000" flipH="1" flipV="1">
            <a:off x="5334001" y="5867400"/>
            <a:ext cx="7620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677" name="Picture 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63538" y="1654175"/>
            <a:ext cx="8323262" cy="3563938"/>
          </a:xfrm>
        </p:spPr>
      </p:pic>
      <p:pic>
        <p:nvPicPr>
          <p:cNvPr id="286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75" y="5029200"/>
            <a:ext cx="5241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12775" y="228600"/>
            <a:ext cx="8153400" cy="990600"/>
          </a:xfrm>
        </p:spPr>
        <p:txBody>
          <a:bodyPr/>
          <a:lstStyle/>
          <a:p>
            <a:pPr eaLnBrk="1" hangingPunct="1"/>
            <a:r>
              <a:rPr lang="en-US" altLang="en-US"/>
              <a:t>The EM Spectrum</a:t>
            </a:r>
          </a:p>
        </p:txBody>
      </p:sp>
      <p:pic>
        <p:nvPicPr>
          <p:cNvPr id="29699"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46050" y="2205038"/>
            <a:ext cx="8921750" cy="4016375"/>
          </a:xfrm>
        </p:spPr>
      </p:pic>
      <p:pic>
        <p:nvPicPr>
          <p:cNvPr id="297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04800"/>
            <a:ext cx="10001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12775" y="228600"/>
            <a:ext cx="8153400" cy="990600"/>
          </a:xfrm>
        </p:spPr>
        <p:txBody>
          <a:bodyPr/>
          <a:lstStyle/>
          <a:p>
            <a:pPr eaLnBrk="1" hangingPunct="1"/>
            <a:r>
              <a:rPr lang="en-US" altLang="en-US"/>
              <a:t>Complex Numbers</a:t>
            </a:r>
          </a:p>
        </p:txBody>
      </p:sp>
      <p:sp>
        <p:nvSpPr>
          <p:cNvPr id="30723" name="Text Box 762"/>
          <p:cNvSpPr txBox="1">
            <a:spLocks noChangeArrowheads="1"/>
          </p:cNvSpPr>
          <p:nvPr/>
        </p:nvSpPr>
        <p:spPr bwMode="auto">
          <a:xfrm>
            <a:off x="533400" y="1560513"/>
            <a:ext cx="6324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1"/>
                </a:solidFill>
                <a:latin typeface="Tw Cen MT" pitchFamily="34" charset="0"/>
              </a:rPr>
              <a:t>We will find it is useful to represent sinusoids as complex numbers</a:t>
            </a:r>
          </a:p>
        </p:txBody>
      </p:sp>
      <p:graphicFrame>
        <p:nvGraphicFramePr>
          <p:cNvPr id="30724" name="Object 2"/>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name="Equation" r:id="rId3" imgW="634725" imgH="190417" progId="Equation.3">
                  <p:embed/>
                </p:oleObj>
              </mc:Choice>
              <mc:Fallback>
                <p:oleObj name="Equation" r:id="rId3" imgW="634725" imgH="190417" progId="Equation.3">
                  <p:embed/>
                  <p:pic>
                    <p:nvPicPr>
                      <p:cNvPr id="3072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5" name="Object 3"/>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name="Equation" r:id="rId5" imgW="1054100" imgH="254000" progId="Equation.3">
                  <p:embed/>
                </p:oleObj>
              </mc:Choice>
              <mc:Fallback>
                <p:oleObj name="Equation" r:id="rId5" imgW="1054100" imgH="254000" progId="Equation.3">
                  <p:embed/>
                  <p:pic>
                    <p:nvPicPr>
                      <p:cNvPr id="3072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Object 4"/>
          <p:cNvGraphicFramePr>
            <a:graphicFrameLocks noChangeAspect="1"/>
          </p:cNvGraphicFramePr>
          <p:nvPr/>
        </p:nvGraphicFramePr>
        <p:xfrm>
          <a:off x="7696200" y="1676400"/>
          <a:ext cx="1019175" cy="452438"/>
        </p:xfrm>
        <a:graphic>
          <a:graphicData uri="http://schemas.openxmlformats.org/presentationml/2006/ole">
            <mc:AlternateContent xmlns:mc="http://schemas.openxmlformats.org/markup-compatibility/2006">
              <mc:Choice xmlns:v="urn:schemas-microsoft-com:vml" Requires="v">
                <p:oleObj name="Equation" r:id="rId7" imgW="545863" imgH="241195" progId="Equation.3">
                  <p:embed/>
                </p:oleObj>
              </mc:Choice>
              <mc:Fallback>
                <p:oleObj name="Equation" r:id="rId7" imgW="545863" imgH="241195" progId="Equation.3">
                  <p:embed/>
                  <p:pic>
                    <p:nvPicPr>
                      <p:cNvPr id="3072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1676400"/>
                        <a:ext cx="10191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7" name="Text Box 4"/>
          <p:cNvSpPr txBox="1">
            <a:spLocks noChangeArrowheads="1"/>
          </p:cNvSpPr>
          <p:nvPr/>
        </p:nvSpPr>
        <p:spPr bwMode="auto">
          <a:xfrm>
            <a:off x="2819400" y="2667000"/>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rgbClr val="FF0000"/>
                </a:solidFill>
                <a:latin typeface="Tw Cen MT" pitchFamily="34" charset="0"/>
              </a:rPr>
              <a:t>Rectangular coordinates</a:t>
            </a:r>
          </a:p>
        </p:txBody>
      </p:sp>
      <p:sp>
        <p:nvSpPr>
          <p:cNvPr id="30728" name="Text Box 4"/>
          <p:cNvSpPr txBox="1">
            <a:spLocks noChangeArrowheads="1"/>
          </p:cNvSpPr>
          <p:nvPr/>
        </p:nvSpPr>
        <p:spPr bwMode="auto">
          <a:xfrm>
            <a:off x="2819400" y="3195638"/>
            <a:ext cx="3429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rgbClr val="FF0000"/>
                </a:solidFill>
                <a:latin typeface="Tw Cen MT" pitchFamily="34" charset="0"/>
              </a:rPr>
              <a:t>Polar coordinates</a:t>
            </a:r>
          </a:p>
        </p:txBody>
      </p:sp>
      <p:graphicFrame>
        <p:nvGraphicFramePr>
          <p:cNvPr id="30729" name="Object 5"/>
          <p:cNvGraphicFramePr>
            <a:graphicFrameLocks noChangeAspect="1"/>
          </p:cNvGraphicFramePr>
          <p:nvPr/>
        </p:nvGraphicFramePr>
        <p:xfrm>
          <a:off x="5707063" y="5591175"/>
          <a:ext cx="2370137" cy="428625"/>
        </p:xfrm>
        <a:graphic>
          <a:graphicData uri="http://schemas.openxmlformats.org/presentationml/2006/ole">
            <mc:AlternateContent xmlns:mc="http://schemas.openxmlformats.org/markup-compatibility/2006">
              <mc:Choice xmlns:v="urn:schemas-microsoft-com:vml" Requires="v">
                <p:oleObj name="Equation" r:id="rId9" imgW="1270000" imgH="228600" progId="Equation.3">
                  <p:embed/>
                </p:oleObj>
              </mc:Choice>
              <mc:Fallback>
                <p:oleObj name="Equation" r:id="rId9" imgW="1270000" imgH="228600" progId="Equation.3">
                  <p:embed/>
                  <p:pic>
                    <p:nvPicPr>
                      <p:cNvPr id="3072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7063" y="5591175"/>
                        <a:ext cx="2370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0" name="Text Box 4"/>
          <p:cNvSpPr txBox="1">
            <a:spLocks noChangeArrowheads="1"/>
          </p:cNvSpPr>
          <p:nvPr/>
        </p:nvSpPr>
        <p:spPr bwMode="auto">
          <a:xfrm>
            <a:off x="5707063" y="4600575"/>
            <a:ext cx="25225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chemeClr val="accent1"/>
                </a:solidFill>
                <a:latin typeface="Tw Cen MT" pitchFamily="34" charset="0"/>
              </a:rPr>
              <a:t>Relations based on Euler’s Identity</a:t>
            </a:r>
          </a:p>
        </p:txBody>
      </p:sp>
      <p:graphicFrame>
        <p:nvGraphicFramePr>
          <p:cNvPr id="30731" name="Object 6"/>
          <p:cNvGraphicFramePr>
            <a:graphicFrameLocks noChangeAspect="1"/>
          </p:cNvGraphicFramePr>
          <p:nvPr/>
        </p:nvGraphicFramePr>
        <p:xfrm>
          <a:off x="6781800" y="2819400"/>
          <a:ext cx="1184275" cy="809625"/>
        </p:xfrm>
        <a:graphic>
          <a:graphicData uri="http://schemas.openxmlformats.org/presentationml/2006/ole">
            <mc:AlternateContent xmlns:mc="http://schemas.openxmlformats.org/markup-compatibility/2006">
              <mc:Choice xmlns:v="urn:schemas-microsoft-com:vml" Requires="v">
                <p:oleObj name="Equation" r:id="rId11" imgW="634725" imgH="431613" progId="Equation.3">
                  <p:embed/>
                </p:oleObj>
              </mc:Choice>
              <mc:Fallback>
                <p:oleObj name="Equation" r:id="rId11" imgW="634725" imgH="431613" progId="Equation.3">
                  <p:embed/>
                  <p:pic>
                    <p:nvPicPr>
                      <p:cNvPr id="3073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819400"/>
                        <a:ext cx="11842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32"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 y="4114800"/>
            <a:ext cx="4200525"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12775" y="228600"/>
            <a:ext cx="8153400" cy="990600"/>
          </a:xfrm>
        </p:spPr>
        <p:txBody>
          <a:bodyPr/>
          <a:lstStyle/>
          <a:p>
            <a:pPr eaLnBrk="1" hangingPunct="1"/>
            <a:r>
              <a:rPr lang="en-US" altLang="en-US"/>
              <a:t>Relations for Complex Numbers</a:t>
            </a:r>
          </a:p>
        </p:txBody>
      </p:sp>
      <p:sp>
        <p:nvSpPr>
          <p:cNvPr id="31747" name="Text Box 50"/>
          <p:cNvSpPr txBox="1">
            <a:spLocks noChangeArrowheads="1"/>
          </p:cNvSpPr>
          <p:nvPr/>
        </p:nvSpPr>
        <p:spPr bwMode="auto">
          <a:xfrm>
            <a:off x="6324600" y="2819400"/>
            <a:ext cx="2819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rgbClr val="FF0000"/>
                </a:solidFill>
                <a:latin typeface="Tw Cen MT" pitchFamily="34" charset="0"/>
              </a:rPr>
              <a:t>Learn how to perform these     with </a:t>
            </a:r>
            <a:r>
              <a:rPr lang="en-US" altLang="en-US" sz="2400" b="1" i="1" u="sng">
                <a:solidFill>
                  <a:srgbClr val="FF0000"/>
                </a:solidFill>
                <a:latin typeface="Tw Cen MT" pitchFamily="34" charset="0"/>
              </a:rPr>
              <a:t>your</a:t>
            </a:r>
            <a:r>
              <a:rPr lang="en-US" altLang="en-US" sz="2400" b="1">
                <a:solidFill>
                  <a:srgbClr val="FF0000"/>
                </a:solidFill>
                <a:latin typeface="Tw Cen MT" pitchFamily="34" charset="0"/>
              </a:rPr>
              <a:t> calculator/computer</a:t>
            </a:r>
          </a:p>
        </p:txBody>
      </p:sp>
      <p:pic>
        <p:nvPicPr>
          <p:cNvPr id="3174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524000"/>
            <a:ext cx="59737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12775" y="228600"/>
            <a:ext cx="8153400" cy="990600"/>
          </a:xfrm>
        </p:spPr>
        <p:txBody>
          <a:bodyPr/>
          <a:lstStyle/>
          <a:p>
            <a:pPr eaLnBrk="1" hangingPunct="1"/>
            <a:r>
              <a:rPr lang="en-US" altLang="en-US"/>
              <a:t>Phasor Domain</a:t>
            </a:r>
          </a:p>
        </p:txBody>
      </p:sp>
      <p:sp>
        <p:nvSpPr>
          <p:cNvPr id="32771" name="Text Box 762"/>
          <p:cNvSpPr txBox="1">
            <a:spLocks noChangeArrowheads="1"/>
          </p:cNvSpPr>
          <p:nvPr/>
        </p:nvSpPr>
        <p:spPr bwMode="auto">
          <a:xfrm>
            <a:off x="533400" y="1560513"/>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1"/>
                </a:solidFill>
                <a:latin typeface="Tw Cen MT" pitchFamily="34" charset="0"/>
              </a:rPr>
              <a:t> </a:t>
            </a:r>
          </a:p>
        </p:txBody>
      </p:sp>
      <p:sp>
        <p:nvSpPr>
          <p:cNvPr id="32772" name="TextBox 8"/>
          <p:cNvSpPr txBox="1">
            <a:spLocks noChangeArrowheads="1"/>
          </p:cNvSpPr>
          <p:nvPr/>
        </p:nvSpPr>
        <p:spPr bwMode="auto">
          <a:xfrm>
            <a:off x="304800" y="2719388"/>
            <a:ext cx="8686800" cy="398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300">
                <a:latin typeface="Tw Cen MT" pitchFamily="34" charset="0"/>
              </a:rPr>
              <a:t>1.  The phasor-analysis technique transforms  equations</a:t>
            </a:r>
          </a:p>
          <a:p>
            <a:pPr eaLnBrk="1" hangingPunct="1"/>
            <a:r>
              <a:rPr lang="en-US" altLang="en-US" sz="2300">
                <a:latin typeface="Tw Cen MT" pitchFamily="34" charset="0"/>
              </a:rPr>
              <a:t>from the </a:t>
            </a:r>
            <a:r>
              <a:rPr lang="en-US" altLang="en-US" sz="2300">
                <a:solidFill>
                  <a:srgbClr val="FF0000"/>
                </a:solidFill>
                <a:latin typeface="Tw Cen MT" pitchFamily="34" charset="0"/>
              </a:rPr>
              <a:t>time domain </a:t>
            </a:r>
            <a:r>
              <a:rPr lang="en-US" altLang="en-US" sz="2300">
                <a:latin typeface="Tw Cen MT" pitchFamily="34" charset="0"/>
              </a:rPr>
              <a:t>to the </a:t>
            </a:r>
            <a:r>
              <a:rPr lang="en-US" altLang="en-US" sz="2300">
                <a:solidFill>
                  <a:schemeClr val="tx2"/>
                </a:solidFill>
                <a:latin typeface="Tw Cen MT" pitchFamily="34" charset="0"/>
              </a:rPr>
              <a:t>phasor domain. </a:t>
            </a:r>
          </a:p>
          <a:p>
            <a:pPr eaLnBrk="1" hangingPunct="1"/>
            <a:endParaRPr lang="en-US" altLang="en-US" sz="2300">
              <a:latin typeface="Tw Cen MT" pitchFamily="34" charset="0"/>
            </a:endParaRPr>
          </a:p>
          <a:p>
            <a:pPr eaLnBrk="1" hangingPunct="1"/>
            <a:r>
              <a:rPr lang="en-US" altLang="en-US" sz="2300">
                <a:latin typeface="Tw Cen MT" pitchFamily="34" charset="0"/>
              </a:rPr>
              <a:t>2.  </a:t>
            </a:r>
            <a:r>
              <a:rPr lang="en-US" altLang="en-US" sz="2300">
                <a:solidFill>
                  <a:srgbClr val="FF0000"/>
                </a:solidFill>
                <a:latin typeface="Tw Cen MT" pitchFamily="34" charset="0"/>
              </a:rPr>
              <a:t>Integro-differential </a:t>
            </a:r>
            <a:r>
              <a:rPr lang="en-US" altLang="en-US" sz="2300">
                <a:latin typeface="Tw Cen MT" pitchFamily="34" charset="0"/>
              </a:rPr>
              <a:t>equations get converted into</a:t>
            </a:r>
          </a:p>
          <a:p>
            <a:pPr eaLnBrk="1" hangingPunct="1"/>
            <a:r>
              <a:rPr lang="en-US" altLang="en-US" sz="2300">
                <a:solidFill>
                  <a:schemeClr val="tx2"/>
                </a:solidFill>
                <a:latin typeface="Tw Cen MT" pitchFamily="34" charset="0"/>
              </a:rPr>
              <a:t>linear equations </a:t>
            </a:r>
            <a:r>
              <a:rPr lang="en-US" altLang="en-US" sz="2300">
                <a:latin typeface="Tw Cen MT" pitchFamily="34" charset="0"/>
              </a:rPr>
              <a:t>with no sinusoidal functions. </a:t>
            </a:r>
          </a:p>
          <a:p>
            <a:pPr eaLnBrk="1" hangingPunct="1"/>
            <a:endParaRPr lang="en-US" altLang="en-US" sz="2300">
              <a:latin typeface="Tw Cen MT" pitchFamily="34" charset="0"/>
            </a:endParaRPr>
          </a:p>
          <a:p>
            <a:pPr eaLnBrk="1" hangingPunct="1"/>
            <a:r>
              <a:rPr lang="en-US" altLang="en-US" sz="2300">
                <a:latin typeface="Tw Cen MT" pitchFamily="34" charset="0"/>
              </a:rPr>
              <a:t>3.  After solving for the desired variable--such as a particular voltage or current-- in the </a:t>
            </a:r>
            <a:r>
              <a:rPr lang="en-US" altLang="en-US" sz="2300">
                <a:solidFill>
                  <a:srgbClr val="1F497D"/>
                </a:solidFill>
                <a:latin typeface="Tw Cen MT" pitchFamily="34" charset="0"/>
              </a:rPr>
              <a:t>phasor domain</a:t>
            </a:r>
            <a:r>
              <a:rPr lang="en-US" altLang="en-US" sz="2300">
                <a:latin typeface="Tw Cen MT" pitchFamily="34" charset="0"/>
              </a:rPr>
              <a:t>, conversion back to the </a:t>
            </a:r>
            <a:r>
              <a:rPr lang="en-US" altLang="en-US" sz="2300">
                <a:solidFill>
                  <a:srgbClr val="FF0000"/>
                </a:solidFill>
                <a:latin typeface="Tw Cen MT" pitchFamily="34" charset="0"/>
              </a:rPr>
              <a:t>time domain</a:t>
            </a:r>
          </a:p>
          <a:p>
            <a:pPr eaLnBrk="1" hangingPunct="1"/>
            <a:r>
              <a:rPr lang="en-US" altLang="en-US" sz="2300">
                <a:latin typeface="Tw Cen MT" pitchFamily="34" charset="0"/>
              </a:rPr>
              <a:t>provides the same solution that would have been obtained had</a:t>
            </a:r>
          </a:p>
          <a:p>
            <a:pPr eaLnBrk="1" hangingPunct="1"/>
            <a:r>
              <a:rPr lang="en-US" altLang="en-US" sz="2300">
                <a:latin typeface="Tw Cen MT" pitchFamily="34" charset="0"/>
              </a:rPr>
              <a:t> the original integro-differential equations been solved entirely in the time domain. </a:t>
            </a:r>
          </a:p>
        </p:txBody>
      </p:sp>
      <p:pic>
        <p:nvPicPr>
          <p:cNvPr id="327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524000"/>
            <a:ext cx="63261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23066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a:xfrm>
            <a:off x="612775" y="228600"/>
            <a:ext cx="8153400" cy="990600"/>
          </a:xfrm>
        </p:spPr>
        <p:txBody>
          <a:bodyPr/>
          <a:lstStyle/>
          <a:p>
            <a:pPr eaLnBrk="1" hangingPunct="1"/>
            <a:r>
              <a:rPr lang="en-US" altLang="en-US"/>
              <a:t>Phasor Domain</a:t>
            </a:r>
          </a:p>
        </p:txBody>
      </p:sp>
      <p:sp>
        <p:nvSpPr>
          <p:cNvPr id="33796" name="TextBox 8"/>
          <p:cNvSpPr txBox="1">
            <a:spLocks noChangeArrowheads="1"/>
          </p:cNvSpPr>
          <p:nvPr/>
        </p:nvSpPr>
        <p:spPr bwMode="auto">
          <a:xfrm>
            <a:off x="304800" y="34290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latin typeface="Tw Cen MT" pitchFamily="34" charset="0"/>
              </a:rPr>
              <a:t> </a:t>
            </a:r>
          </a:p>
        </p:txBody>
      </p:sp>
      <p:sp>
        <p:nvSpPr>
          <p:cNvPr id="33797" name="TextBox 7"/>
          <p:cNvSpPr txBox="1">
            <a:spLocks noChangeArrowheads="1"/>
          </p:cNvSpPr>
          <p:nvPr/>
        </p:nvSpPr>
        <p:spPr bwMode="auto">
          <a:xfrm>
            <a:off x="990600" y="2057400"/>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i="1">
                <a:latin typeface="Tw Cen MT" pitchFamily="34" charset="0"/>
              </a:rPr>
              <a:t> </a:t>
            </a:r>
            <a:endParaRPr lang="en-US" altLang="en-US" sz="2800">
              <a:latin typeface="Tw Cen MT" pitchFamily="34" charset="0"/>
            </a:endParaRPr>
          </a:p>
        </p:txBody>
      </p:sp>
      <p:sp>
        <p:nvSpPr>
          <p:cNvPr id="33798" name="TextBox 12"/>
          <p:cNvSpPr txBox="1">
            <a:spLocks noChangeArrowheads="1"/>
          </p:cNvSpPr>
          <p:nvPr/>
        </p:nvSpPr>
        <p:spPr bwMode="auto">
          <a:xfrm>
            <a:off x="1295400" y="2743200"/>
            <a:ext cx="2471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latin typeface="Tw Cen MT" pitchFamily="34" charset="0"/>
              </a:rPr>
              <a:t>Phasor counterpart of </a:t>
            </a:r>
          </a:p>
        </p:txBody>
      </p:sp>
      <p:sp>
        <p:nvSpPr>
          <p:cNvPr id="15" name="Right Brace 14"/>
          <p:cNvSpPr/>
          <p:nvPr/>
        </p:nvSpPr>
        <p:spPr>
          <a:xfrm rot="5400000">
            <a:off x="2037556" y="2226469"/>
            <a:ext cx="344488" cy="762000"/>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pic>
        <p:nvPicPr>
          <p:cNvPr id="3380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24025"/>
            <a:ext cx="289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38" y="2209800"/>
            <a:ext cx="385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776538"/>
            <a:ext cx="4905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3505200"/>
            <a:ext cx="6523038"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12775" y="228600"/>
            <a:ext cx="8153400" cy="990600"/>
          </a:xfrm>
        </p:spPr>
        <p:txBody>
          <a:bodyPr/>
          <a:lstStyle/>
          <a:p>
            <a:pPr eaLnBrk="1" hangingPunct="1"/>
            <a:r>
              <a:rPr lang="en-US" altLang="en-US"/>
              <a:t>Time and Phasor Domain</a:t>
            </a:r>
          </a:p>
        </p:txBody>
      </p:sp>
      <p:sp>
        <p:nvSpPr>
          <p:cNvPr id="34819" name="Text Box 762"/>
          <p:cNvSpPr txBox="1">
            <a:spLocks noChangeArrowheads="1"/>
          </p:cNvSpPr>
          <p:nvPr/>
        </p:nvSpPr>
        <p:spPr bwMode="auto">
          <a:xfrm>
            <a:off x="5181600" y="1924050"/>
            <a:ext cx="3657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rgbClr val="FF0000"/>
                </a:solidFill>
                <a:latin typeface="Tw Cen MT" pitchFamily="34" charset="0"/>
              </a:rPr>
              <a:t>It is much easier to deal with exponentials in the phasor domain than sinusoidal relations in the time domain</a:t>
            </a:r>
          </a:p>
          <a:p>
            <a:pPr eaLnBrk="1" hangingPunct="1"/>
            <a:endParaRPr lang="en-US" altLang="en-US" sz="2800">
              <a:solidFill>
                <a:schemeClr val="accent1"/>
              </a:solidFill>
              <a:latin typeface="Tw Cen MT" pitchFamily="34" charset="0"/>
            </a:endParaRPr>
          </a:p>
          <a:p>
            <a:pPr eaLnBrk="1" hangingPunct="1"/>
            <a:r>
              <a:rPr lang="en-US" altLang="en-US" sz="2800">
                <a:solidFill>
                  <a:schemeClr val="accent1"/>
                </a:solidFill>
                <a:latin typeface="Tw Cen MT" pitchFamily="34" charset="0"/>
              </a:rPr>
              <a:t>Just need to track magnitude/phase, knowing that everything is at frequency </a:t>
            </a:r>
            <a:r>
              <a:rPr lang="en-US" altLang="en-US" sz="2800" i="1">
                <a:solidFill>
                  <a:schemeClr val="accent1"/>
                </a:solidFill>
                <a:latin typeface="Symbol" pitchFamily="18" charset="2"/>
              </a:rPr>
              <a:t>w</a:t>
            </a:r>
          </a:p>
        </p:txBody>
      </p:sp>
      <p:pic>
        <p:nvPicPr>
          <p:cNvPr id="3482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4673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5613" y="304800"/>
            <a:ext cx="8183562" cy="609600"/>
          </a:xfrm>
        </p:spPr>
        <p:txBody>
          <a:bodyPr/>
          <a:lstStyle/>
          <a:p>
            <a:pPr eaLnBrk="1" hangingPunct="1"/>
            <a:r>
              <a:rPr lang="en-US" altLang="en-US"/>
              <a:t>Phasor Relation for </a:t>
            </a:r>
            <a:r>
              <a:rPr lang="en-US" altLang="en-US">
                <a:solidFill>
                  <a:srgbClr val="FF0000"/>
                </a:solidFill>
              </a:rPr>
              <a:t>Resistors</a:t>
            </a:r>
            <a:endParaRPr lang="en-US" altLang="en-US">
              <a:solidFill>
                <a:srgbClr val="FF0000"/>
              </a:solidFill>
              <a:latin typeface="Symbol" pitchFamily="18" charset="2"/>
            </a:endParaRPr>
          </a:p>
        </p:txBody>
      </p:sp>
      <p:grpSp>
        <p:nvGrpSpPr>
          <p:cNvPr id="35843" name="Group 223"/>
          <p:cNvGrpSpPr>
            <a:grpSpLocks/>
          </p:cNvGrpSpPr>
          <p:nvPr/>
        </p:nvGrpSpPr>
        <p:grpSpPr bwMode="auto">
          <a:xfrm>
            <a:off x="909638" y="3271838"/>
            <a:ext cx="4267200" cy="2824162"/>
            <a:chOff x="1008" y="870"/>
            <a:chExt cx="4080" cy="2547"/>
          </a:xfrm>
        </p:grpSpPr>
        <p:sp>
          <p:nvSpPr>
            <p:cNvPr id="35854" name="Freeform 132"/>
            <p:cNvSpPr>
              <a:spLocks noEditPoints="1"/>
            </p:cNvSpPr>
            <p:nvPr/>
          </p:nvSpPr>
          <p:spPr bwMode="auto">
            <a:xfrm>
              <a:off x="1499" y="870"/>
              <a:ext cx="71" cy="161"/>
            </a:xfrm>
            <a:custGeom>
              <a:avLst/>
              <a:gdLst>
                <a:gd name="T0" fmla="*/ 72 w 66"/>
                <a:gd name="T1" fmla="*/ 181 h 143"/>
                <a:gd name="T2" fmla="*/ 48 w 66"/>
                <a:gd name="T3" fmla="*/ 202 h 143"/>
                <a:gd name="T4" fmla="*/ 40 w 66"/>
                <a:gd name="T5" fmla="*/ 211 h 143"/>
                <a:gd name="T6" fmla="*/ 32 w 66"/>
                <a:gd name="T7" fmla="*/ 211 h 143"/>
                <a:gd name="T8" fmla="*/ 32 w 66"/>
                <a:gd name="T9" fmla="*/ 211 h 143"/>
                <a:gd name="T10" fmla="*/ 32 w 66"/>
                <a:gd name="T11" fmla="*/ 202 h 143"/>
                <a:gd name="T12" fmla="*/ 40 w 66"/>
                <a:gd name="T13" fmla="*/ 181 h 143"/>
                <a:gd name="T14" fmla="*/ 72 w 66"/>
                <a:gd name="T15" fmla="*/ 78 h 143"/>
                <a:gd name="T16" fmla="*/ 72 w 66"/>
                <a:gd name="T17" fmla="*/ 78 h 143"/>
                <a:gd name="T18" fmla="*/ 40 w 66"/>
                <a:gd name="T19" fmla="*/ 87 h 143"/>
                <a:gd name="T20" fmla="*/ 6 w 66"/>
                <a:gd name="T21" fmla="*/ 87 h 143"/>
                <a:gd name="T22" fmla="*/ 6 w 66"/>
                <a:gd name="T23" fmla="*/ 87 h 143"/>
                <a:gd name="T24" fmla="*/ 24 w 66"/>
                <a:gd name="T25" fmla="*/ 87 h 143"/>
                <a:gd name="T26" fmla="*/ 32 w 66"/>
                <a:gd name="T27" fmla="*/ 87 h 143"/>
                <a:gd name="T28" fmla="*/ 32 w 66"/>
                <a:gd name="T29" fmla="*/ 93 h 143"/>
                <a:gd name="T30" fmla="*/ 24 w 66"/>
                <a:gd name="T31" fmla="*/ 114 h 143"/>
                <a:gd name="T32" fmla="*/ 16 w 66"/>
                <a:gd name="T33" fmla="*/ 152 h 143"/>
                <a:gd name="T34" fmla="*/ 6 w 66"/>
                <a:gd name="T35" fmla="*/ 181 h 143"/>
                <a:gd name="T36" fmla="*/ 0 w 66"/>
                <a:gd name="T37" fmla="*/ 211 h 143"/>
                <a:gd name="T38" fmla="*/ 0 w 66"/>
                <a:gd name="T39" fmla="*/ 220 h 143"/>
                <a:gd name="T40" fmla="*/ 16 w 66"/>
                <a:gd name="T41" fmla="*/ 230 h 143"/>
                <a:gd name="T42" fmla="*/ 48 w 66"/>
                <a:gd name="T43" fmla="*/ 220 h 143"/>
                <a:gd name="T44" fmla="*/ 72 w 66"/>
                <a:gd name="T45" fmla="*/ 191 h 143"/>
                <a:gd name="T46" fmla="*/ 72 w 66"/>
                <a:gd name="T47" fmla="*/ 181 h 143"/>
                <a:gd name="T48" fmla="*/ 88 w 66"/>
                <a:gd name="T49" fmla="*/ 20 h 143"/>
                <a:gd name="T50" fmla="*/ 81 w 66"/>
                <a:gd name="T51" fmla="*/ 10 h 143"/>
                <a:gd name="T52" fmla="*/ 65 w 66"/>
                <a:gd name="T53" fmla="*/ 0 h 143"/>
                <a:gd name="T54" fmla="*/ 56 w 66"/>
                <a:gd name="T55" fmla="*/ 10 h 143"/>
                <a:gd name="T56" fmla="*/ 48 w 66"/>
                <a:gd name="T57" fmla="*/ 20 h 143"/>
                <a:gd name="T58" fmla="*/ 56 w 66"/>
                <a:gd name="T59" fmla="*/ 29 h 143"/>
                <a:gd name="T60" fmla="*/ 65 w 66"/>
                <a:gd name="T61" fmla="*/ 38 h 143"/>
                <a:gd name="T62" fmla="*/ 81 w 66"/>
                <a:gd name="T63" fmla="*/ 29 h 143"/>
                <a:gd name="T64" fmla="*/ 88 w 66"/>
                <a:gd name="T65" fmla="*/ 20 h 143"/>
                <a:gd name="T66" fmla="*/ 88 w 66"/>
                <a:gd name="T67" fmla="*/ 20 h 1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
                <a:gd name="T103" fmla="*/ 0 h 143"/>
                <a:gd name="T104" fmla="*/ 66 w 66"/>
                <a:gd name="T105" fmla="*/ 143 h 1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 h="143">
                  <a:moveTo>
                    <a:pt x="54" y="113"/>
                  </a:moveTo>
                  <a:lnTo>
                    <a:pt x="36" y="125"/>
                  </a:lnTo>
                  <a:lnTo>
                    <a:pt x="30" y="131"/>
                  </a:lnTo>
                  <a:lnTo>
                    <a:pt x="24" y="131"/>
                  </a:lnTo>
                  <a:lnTo>
                    <a:pt x="24" y="125"/>
                  </a:lnTo>
                  <a:lnTo>
                    <a:pt x="30" y="113"/>
                  </a:lnTo>
                  <a:lnTo>
                    <a:pt x="54" y="48"/>
                  </a:lnTo>
                  <a:lnTo>
                    <a:pt x="30"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close/>
                </a:path>
              </a:pathLst>
            </a:custGeom>
            <a:solidFill>
              <a:srgbClr val="000000"/>
            </a:solidFill>
            <a:ln w="9525">
              <a:solidFill>
                <a:schemeClr val="tx1"/>
              </a:solidFill>
              <a:round/>
              <a:headEnd/>
              <a:tailEnd/>
            </a:ln>
          </p:spPr>
          <p:txBody>
            <a:bodyPr/>
            <a:lstStyle/>
            <a:p>
              <a:endParaRPr lang="en-US"/>
            </a:p>
          </p:txBody>
        </p:sp>
        <p:sp>
          <p:nvSpPr>
            <p:cNvPr id="35855" name="Freeform 133"/>
            <p:cNvSpPr>
              <a:spLocks/>
            </p:cNvSpPr>
            <p:nvPr/>
          </p:nvSpPr>
          <p:spPr bwMode="auto">
            <a:xfrm>
              <a:off x="1008" y="2231"/>
              <a:ext cx="122" cy="101"/>
            </a:xfrm>
            <a:custGeom>
              <a:avLst/>
              <a:gdLst>
                <a:gd name="T0" fmla="*/ 0 w 114"/>
                <a:gd name="T1" fmla="*/ 10 h 90"/>
                <a:gd name="T2" fmla="*/ 16 w 114"/>
                <a:gd name="T3" fmla="*/ 10 h 90"/>
                <a:gd name="T4" fmla="*/ 22 w 114"/>
                <a:gd name="T5" fmla="*/ 19 h 90"/>
                <a:gd name="T6" fmla="*/ 32 w 114"/>
                <a:gd name="T7" fmla="*/ 48 h 90"/>
                <a:gd name="T8" fmla="*/ 39 w 114"/>
                <a:gd name="T9" fmla="*/ 66 h 90"/>
                <a:gd name="T10" fmla="*/ 39 w 114"/>
                <a:gd name="T11" fmla="*/ 85 h 90"/>
                <a:gd name="T12" fmla="*/ 39 w 114"/>
                <a:gd name="T13" fmla="*/ 114 h 90"/>
                <a:gd name="T14" fmla="*/ 39 w 114"/>
                <a:gd name="T15" fmla="*/ 132 h 90"/>
                <a:gd name="T16" fmla="*/ 39 w 114"/>
                <a:gd name="T17" fmla="*/ 143 h 90"/>
                <a:gd name="T18" fmla="*/ 48 w 114"/>
                <a:gd name="T19" fmla="*/ 143 h 90"/>
                <a:gd name="T20" fmla="*/ 55 w 114"/>
                <a:gd name="T21" fmla="*/ 143 h 90"/>
                <a:gd name="T22" fmla="*/ 63 w 114"/>
                <a:gd name="T23" fmla="*/ 132 h 90"/>
                <a:gd name="T24" fmla="*/ 78 w 114"/>
                <a:gd name="T25" fmla="*/ 114 h 90"/>
                <a:gd name="T26" fmla="*/ 94 w 114"/>
                <a:gd name="T27" fmla="*/ 94 h 90"/>
                <a:gd name="T28" fmla="*/ 118 w 114"/>
                <a:gd name="T29" fmla="*/ 76 h 90"/>
                <a:gd name="T30" fmla="*/ 142 w 114"/>
                <a:gd name="T31" fmla="*/ 48 h 90"/>
                <a:gd name="T32" fmla="*/ 150 w 114"/>
                <a:gd name="T33" fmla="*/ 19 h 90"/>
                <a:gd name="T34" fmla="*/ 142 w 114"/>
                <a:gd name="T35" fmla="*/ 10 h 90"/>
                <a:gd name="T36" fmla="*/ 126 w 114"/>
                <a:gd name="T37" fmla="*/ 0 h 90"/>
                <a:gd name="T38" fmla="*/ 118 w 114"/>
                <a:gd name="T39" fmla="*/ 10 h 90"/>
                <a:gd name="T40" fmla="*/ 110 w 114"/>
                <a:gd name="T41" fmla="*/ 10 h 90"/>
                <a:gd name="T42" fmla="*/ 110 w 114"/>
                <a:gd name="T43" fmla="*/ 19 h 90"/>
                <a:gd name="T44" fmla="*/ 118 w 114"/>
                <a:gd name="T45" fmla="*/ 28 h 90"/>
                <a:gd name="T46" fmla="*/ 126 w 114"/>
                <a:gd name="T47" fmla="*/ 28 h 90"/>
                <a:gd name="T48" fmla="*/ 126 w 114"/>
                <a:gd name="T49" fmla="*/ 38 h 90"/>
                <a:gd name="T50" fmla="*/ 126 w 114"/>
                <a:gd name="T51" fmla="*/ 48 h 90"/>
                <a:gd name="T52" fmla="*/ 110 w 114"/>
                <a:gd name="T53" fmla="*/ 66 h 90"/>
                <a:gd name="T54" fmla="*/ 78 w 114"/>
                <a:gd name="T55" fmla="*/ 104 h 90"/>
                <a:gd name="T56" fmla="*/ 71 w 114"/>
                <a:gd name="T57" fmla="*/ 114 h 90"/>
                <a:gd name="T58" fmla="*/ 63 w 114"/>
                <a:gd name="T59" fmla="*/ 66 h 90"/>
                <a:gd name="T60" fmla="*/ 48 w 114"/>
                <a:gd name="T61" fmla="*/ 10 h 90"/>
                <a:gd name="T62" fmla="*/ 48 w 114"/>
                <a:gd name="T63" fmla="*/ 0 h 90"/>
                <a:gd name="T64" fmla="*/ 48 w 114"/>
                <a:gd name="T65" fmla="*/ 0 h 90"/>
                <a:gd name="T66" fmla="*/ 32 w 114"/>
                <a:gd name="T67" fmla="*/ 10 h 90"/>
                <a:gd name="T68" fmla="*/ 0 w 114"/>
                <a:gd name="T69" fmla="*/ 10 h 90"/>
                <a:gd name="T70" fmla="*/ 0 w 114"/>
                <a:gd name="T71" fmla="*/ 10 h 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90"/>
                <a:gd name="T110" fmla="*/ 114 w 114"/>
                <a:gd name="T111" fmla="*/ 90 h 9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24" y="6"/>
                  </a:lnTo>
                  <a:lnTo>
                    <a:pt x="0" y="6"/>
                  </a:lnTo>
                  <a:close/>
                </a:path>
              </a:pathLst>
            </a:custGeom>
            <a:solidFill>
              <a:srgbClr val="000000"/>
            </a:solidFill>
            <a:ln w="9525">
              <a:solidFill>
                <a:schemeClr val="tx1"/>
              </a:solidFill>
              <a:round/>
              <a:headEnd/>
              <a:tailEnd/>
            </a:ln>
          </p:spPr>
          <p:txBody>
            <a:bodyPr/>
            <a:lstStyle/>
            <a:p>
              <a:endParaRPr lang="en-US"/>
            </a:p>
          </p:txBody>
        </p:sp>
        <p:sp>
          <p:nvSpPr>
            <p:cNvPr id="35856" name="Freeform 134"/>
            <p:cNvSpPr>
              <a:spLocks/>
            </p:cNvSpPr>
            <p:nvPr/>
          </p:nvSpPr>
          <p:spPr bwMode="auto">
            <a:xfrm>
              <a:off x="1218" y="1167"/>
              <a:ext cx="601" cy="1"/>
            </a:xfrm>
            <a:custGeom>
              <a:avLst/>
              <a:gdLst>
                <a:gd name="T0" fmla="*/ 0 w 563"/>
                <a:gd name="T1" fmla="*/ 0 h 1"/>
                <a:gd name="T2" fmla="*/ 731 w 563"/>
                <a:gd name="T3" fmla="*/ 0 h 1"/>
                <a:gd name="T4" fmla="*/ 0 w 563"/>
                <a:gd name="T5" fmla="*/ 0 h 1"/>
                <a:gd name="T6" fmla="*/ 0 w 563"/>
                <a:gd name="T7" fmla="*/ 0 h 1"/>
                <a:gd name="T8" fmla="*/ 0 60000 65536"/>
                <a:gd name="T9" fmla="*/ 0 60000 65536"/>
                <a:gd name="T10" fmla="*/ 0 60000 65536"/>
                <a:gd name="T11" fmla="*/ 0 60000 65536"/>
                <a:gd name="T12" fmla="*/ 0 w 563"/>
                <a:gd name="T13" fmla="*/ 0 h 1"/>
                <a:gd name="T14" fmla="*/ 563 w 563"/>
                <a:gd name="T15" fmla="*/ 1 h 1"/>
              </a:gdLst>
              <a:ahLst/>
              <a:cxnLst>
                <a:cxn ang="T8">
                  <a:pos x="T0" y="T1"/>
                </a:cxn>
                <a:cxn ang="T9">
                  <a:pos x="T2" y="T3"/>
                </a:cxn>
                <a:cxn ang="T10">
                  <a:pos x="T4" y="T5"/>
                </a:cxn>
                <a:cxn ang="T11">
                  <a:pos x="T6" y="T7"/>
                </a:cxn>
              </a:cxnLst>
              <a:rect l="T12" t="T13" r="T14" b="T15"/>
              <a:pathLst>
                <a:path w="563" h="1">
                  <a:moveTo>
                    <a:pt x="0" y="0"/>
                  </a:moveTo>
                  <a:lnTo>
                    <a:pt x="563" y="0"/>
                  </a:lnTo>
                  <a:lnTo>
                    <a:pt x="0" y="0"/>
                  </a:lnTo>
                  <a:close/>
                </a:path>
              </a:pathLst>
            </a:custGeom>
            <a:solidFill>
              <a:srgbClr val="006666"/>
            </a:solidFill>
            <a:ln w="9525">
              <a:solidFill>
                <a:srgbClr val="006666"/>
              </a:solidFill>
              <a:round/>
              <a:headEnd/>
              <a:tailEnd/>
            </a:ln>
          </p:spPr>
          <p:txBody>
            <a:bodyPr/>
            <a:lstStyle/>
            <a:p>
              <a:endParaRPr lang="en-US"/>
            </a:p>
          </p:txBody>
        </p:sp>
        <p:sp>
          <p:nvSpPr>
            <p:cNvPr id="35857" name="Freeform 135"/>
            <p:cNvSpPr>
              <a:spLocks/>
            </p:cNvSpPr>
            <p:nvPr/>
          </p:nvSpPr>
          <p:spPr bwMode="auto">
            <a:xfrm>
              <a:off x="1774" y="1113"/>
              <a:ext cx="243" cy="100"/>
            </a:xfrm>
            <a:custGeom>
              <a:avLst/>
              <a:gdLst>
                <a:gd name="T0" fmla="*/ 0 w 227"/>
                <a:gd name="T1" fmla="*/ 142 h 89"/>
                <a:gd name="T2" fmla="*/ 298 w 227"/>
                <a:gd name="T3" fmla="*/ 67 h 89"/>
                <a:gd name="T4" fmla="*/ 0 w 227"/>
                <a:gd name="T5" fmla="*/ 0 h 89"/>
                <a:gd name="T6" fmla="*/ 0 w 227"/>
                <a:gd name="T7" fmla="*/ 142 h 89"/>
                <a:gd name="T8" fmla="*/ 0 w 227"/>
                <a:gd name="T9" fmla="*/ 142 h 89"/>
                <a:gd name="T10" fmla="*/ 0 60000 65536"/>
                <a:gd name="T11" fmla="*/ 0 60000 65536"/>
                <a:gd name="T12" fmla="*/ 0 60000 65536"/>
                <a:gd name="T13" fmla="*/ 0 60000 65536"/>
                <a:gd name="T14" fmla="*/ 0 60000 65536"/>
                <a:gd name="T15" fmla="*/ 0 w 227"/>
                <a:gd name="T16" fmla="*/ 0 h 89"/>
                <a:gd name="T17" fmla="*/ 227 w 227"/>
                <a:gd name="T18" fmla="*/ 89 h 89"/>
              </a:gdLst>
              <a:ahLst/>
              <a:cxnLst>
                <a:cxn ang="T10">
                  <a:pos x="T0" y="T1"/>
                </a:cxn>
                <a:cxn ang="T11">
                  <a:pos x="T2" y="T3"/>
                </a:cxn>
                <a:cxn ang="T12">
                  <a:pos x="T4" y="T5"/>
                </a:cxn>
                <a:cxn ang="T13">
                  <a:pos x="T6" y="T7"/>
                </a:cxn>
                <a:cxn ang="T14">
                  <a:pos x="T8" y="T9"/>
                </a:cxn>
              </a:cxnLst>
              <a:rect l="T15" t="T16" r="T17" b="T18"/>
              <a:pathLst>
                <a:path w="227" h="89">
                  <a:moveTo>
                    <a:pt x="0" y="89"/>
                  </a:moveTo>
                  <a:lnTo>
                    <a:pt x="227" y="42"/>
                  </a:lnTo>
                  <a:lnTo>
                    <a:pt x="0" y="0"/>
                  </a:lnTo>
                  <a:lnTo>
                    <a:pt x="0" y="89"/>
                  </a:lnTo>
                  <a:close/>
                </a:path>
              </a:pathLst>
            </a:custGeom>
            <a:solidFill>
              <a:srgbClr val="006666"/>
            </a:solidFill>
            <a:ln w="9525">
              <a:solidFill>
                <a:srgbClr val="006666"/>
              </a:solidFill>
              <a:round/>
              <a:headEnd/>
              <a:tailEnd/>
            </a:ln>
          </p:spPr>
          <p:txBody>
            <a:bodyPr/>
            <a:lstStyle/>
            <a:p>
              <a:endParaRPr lang="en-US"/>
            </a:p>
          </p:txBody>
        </p:sp>
        <p:sp>
          <p:nvSpPr>
            <p:cNvPr id="35858" name="Freeform 136"/>
            <p:cNvSpPr>
              <a:spLocks/>
            </p:cNvSpPr>
            <p:nvPr/>
          </p:nvSpPr>
          <p:spPr bwMode="auto">
            <a:xfrm>
              <a:off x="1014" y="1530"/>
              <a:ext cx="159" cy="122"/>
            </a:xfrm>
            <a:custGeom>
              <a:avLst/>
              <a:gdLst>
                <a:gd name="T0" fmla="*/ 109 w 149"/>
                <a:gd name="T1" fmla="*/ 78 h 108"/>
                <a:gd name="T2" fmla="*/ 193 w 149"/>
                <a:gd name="T3" fmla="*/ 78 h 108"/>
                <a:gd name="T4" fmla="*/ 193 w 149"/>
                <a:gd name="T5" fmla="*/ 98 h 108"/>
                <a:gd name="T6" fmla="*/ 109 w 149"/>
                <a:gd name="T7" fmla="*/ 98 h 108"/>
                <a:gd name="T8" fmla="*/ 109 w 149"/>
                <a:gd name="T9" fmla="*/ 176 h 108"/>
                <a:gd name="T10" fmla="*/ 85 w 149"/>
                <a:gd name="T11" fmla="*/ 176 h 108"/>
                <a:gd name="T12" fmla="*/ 85 w 149"/>
                <a:gd name="T13" fmla="*/ 98 h 108"/>
                <a:gd name="T14" fmla="*/ 0 w 149"/>
                <a:gd name="T15" fmla="*/ 98 h 108"/>
                <a:gd name="T16" fmla="*/ 0 w 149"/>
                <a:gd name="T17" fmla="*/ 78 h 108"/>
                <a:gd name="T18" fmla="*/ 85 w 149"/>
                <a:gd name="T19" fmla="*/ 78 h 108"/>
                <a:gd name="T20" fmla="*/ 85 w 149"/>
                <a:gd name="T21" fmla="*/ 0 h 108"/>
                <a:gd name="T22" fmla="*/ 109 w 149"/>
                <a:gd name="T23" fmla="*/ 0 h 108"/>
                <a:gd name="T24" fmla="*/ 109 w 149"/>
                <a:gd name="T25" fmla="*/ 78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9"/>
                <a:gd name="T40" fmla="*/ 0 h 108"/>
                <a:gd name="T41" fmla="*/ 149 w 149"/>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a:p>
          </p:txBody>
        </p:sp>
        <p:sp>
          <p:nvSpPr>
            <p:cNvPr id="35859"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2000">
                <a:latin typeface="Tw Cen MT" pitchFamily="34" charset="0"/>
              </a:endParaRPr>
            </a:p>
          </p:txBody>
        </p:sp>
        <p:sp>
          <p:nvSpPr>
            <p:cNvPr id="35860" name="Freeform 138"/>
            <p:cNvSpPr>
              <a:spLocks/>
            </p:cNvSpPr>
            <p:nvPr/>
          </p:nvSpPr>
          <p:spPr bwMode="auto">
            <a:xfrm>
              <a:off x="1167" y="1348"/>
              <a:ext cx="952" cy="2"/>
            </a:xfrm>
            <a:custGeom>
              <a:avLst/>
              <a:gdLst>
                <a:gd name="T0" fmla="*/ 0 w 892"/>
                <a:gd name="T1" fmla="*/ 0 h 2"/>
                <a:gd name="T2" fmla="*/ 1157 w 892"/>
                <a:gd name="T3" fmla="*/ 0 h 2"/>
                <a:gd name="T4" fmla="*/ 0 w 892"/>
                <a:gd name="T5" fmla="*/ 0 h 2"/>
                <a:gd name="T6" fmla="*/ 0 w 892"/>
                <a:gd name="T7" fmla="*/ 0 h 2"/>
                <a:gd name="T8" fmla="*/ 0 60000 65536"/>
                <a:gd name="T9" fmla="*/ 0 60000 65536"/>
                <a:gd name="T10" fmla="*/ 0 60000 65536"/>
                <a:gd name="T11" fmla="*/ 0 60000 65536"/>
                <a:gd name="T12" fmla="*/ 0 w 892"/>
                <a:gd name="T13" fmla="*/ 0 h 2"/>
                <a:gd name="T14" fmla="*/ 892 w 892"/>
                <a:gd name="T15" fmla="*/ 2 h 2"/>
              </a:gdLst>
              <a:ahLst/>
              <a:cxnLst>
                <a:cxn ang="T8">
                  <a:pos x="T0" y="T1"/>
                </a:cxn>
                <a:cxn ang="T9">
                  <a:pos x="T2" y="T3"/>
                </a:cxn>
                <a:cxn ang="T10">
                  <a:pos x="T4" y="T5"/>
                </a:cxn>
                <a:cxn ang="T11">
                  <a:pos x="T6" y="T7"/>
                </a:cxn>
              </a:cxnLst>
              <a:rect l="T12" t="T13" r="T14" b="T15"/>
              <a:pathLst>
                <a:path w="892" h="2">
                  <a:moveTo>
                    <a:pt x="0" y="0"/>
                  </a:moveTo>
                  <a:lnTo>
                    <a:pt x="892" y="0"/>
                  </a:lnTo>
                  <a:lnTo>
                    <a:pt x="0" y="0"/>
                  </a:lnTo>
                  <a:close/>
                </a:path>
              </a:pathLst>
            </a:custGeom>
            <a:solidFill>
              <a:srgbClr val="000000"/>
            </a:solidFill>
            <a:ln w="9525">
              <a:solidFill>
                <a:schemeClr val="tx1"/>
              </a:solidFill>
              <a:round/>
              <a:headEnd/>
              <a:tailEnd/>
            </a:ln>
          </p:spPr>
          <p:txBody>
            <a:bodyPr/>
            <a:lstStyle/>
            <a:p>
              <a:endParaRPr lang="en-US"/>
            </a:p>
          </p:txBody>
        </p:sp>
        <p:sp>
          <p:nvSpPr>
            <p:cNvPr id="35861" name="Freeform 139"/>
            <p:cNvSpPr>
              <a:spLocks noEditPoints="1"/>
            </p:cNvSpPr>
            <p:nvPr/>
          </p:nvSpPr>
          <p:spPr bwMode="auto">
            <a:xfrm>
              <a:off x="2119" y="1348"/>
              <a:ext cx="1" cy="1772"/>
            </a:xfrm>
            <a:custGeom>
              <a:avLst/>
              <a:gdLst>
                <a:gd name="T0" fmla="*/ 0 w 1"/>
                <a:gd name="T1" fmla="*/ 0 h 1570"/>
                <a:gd name="T2" fmla="*/ 0 w 1"/>
                <a:gd name="T3" fmla="*/ 2547 h 1570"/>
                <a:gd name="T4" fmla="*/ 0 w 1"/>
                <a:gd name="T5" fmla="*/ 0 h 1570"/>
                <a:gd name="T6" fmla="*/ 0 w 1"/>
                <a:gd name="T7" fmla="*/ 0 h 1570"/>
                <a:gd name="T8" fmla="*/ 0 w 1"/>
                <a:gd name="T9" fmla="*/ 0 h 1570"/>
                <a:gd name="T10" fmla="*/ 0 w 1"/>
                <a:gd name="T11" fmla="*/ 0 h 1570"/>
                <a:gd name="T12" fmla="*/ 0 w 1"/>
                <a:gd name="T13" fmla="*/ 0 h 1570"/>
                <a:gd name="T14" fmla="*/ 0 60000 65536"/>
                <a:gd name="T15" fmla="*/ 0 60000 65536"/>
                <a:gd name="T16" fmla="*/ 0 60000 65536"/>
                <a:gd name="T17" fmla="*/ 0 60000 65536"/>
                <a:gd name="T18" fmla="*/ 0 60000 65536"/>
                <a:gd name="T19" fmla="*/ 0 60000 65536"/>
                <a:gd name="T20" fmla="*/ 0 60000 65536"/>
                <a:gd name="T21" fmla="*/ 0 w 1"/>
                <a:gd name="T22" fmla="*/ 0 h 1570"/>
                <a:gd name="T23" fmla="*/ 1 w 1"/>
                <a:gd name="T24" fmla="*/ 1570 h 15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570">
                  <a:moveTo>
                    <a:pt x="0" y="0"/>
                  </a:moveTo>
                  <a:lnTo>
                    <a:pt x="0" y="1570"/>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862" name="Freeform 140"/>
            <p:cNvSpPr>
              <a:spLocks noEditPoints="1"/>
            </p:cNvSpPr>
            <p:nvPr/>
          </p:nvSpPr>
          <p:spPr bwMode="auto">
            <a:xfrm>
              <a:off x="1167" y="3120"/>
              <a:ext cx="952" cy="1"/>
            </a:xfrm>
            <a:custGeom>
              <a:avLst/>
              <a:gdLst>
                <a:gd name="T0" fmla="*/ 1157 w 892"/>
                <a:gd name="T1" fmla="*/ 0 h 1"/>
                <a:gd name="T2" fmla="*/ 0 w 892"/>
                <a:gd name="T3" fmla="*/ 0 h 1"/>
                <a:gd name="T4" fmla="*/ 1157 w 892"/>
                <a:gd name="T5" fmla="*/ 0 h 1"/>
                <a:gd name="T6" fmla="*/ 1157 w 892"/>
                <a:gd name="T7" fmla="*/ 0 h 1"/>
                <a:gd name="T8" fmla="*/ 1157 w 892"/>
                <a:gd name="T9" fmla="*/ 0 h 1"/>
                <a:gd name="T10" fmla="*/ 1157 w 892"/>
                <a:gd name="T11" fmla="*/ 0 h 1"/>
                <a:gd name="T12" fmla="*/ 1157 w 892"/>
                <a:gd name="T13" fmla="*/ 0 h 1"/>
                <a:gd name="T14" fmla="*/ 0 60000 65536"/>
                <a:gd name="T15" fmla="*/ 0 60000 65536"/>
                <a:gd name="T16" fmla="*/ 0 60000 65536"/>
                <a:gd name="T17" fmla="*/ 0 60000 65536"/>
                <a:gd name="T18" fmla="*/ 0 60000 65536"/>
                <a:gd name="T19" fmla="*/ 0 60000 65536"/>
                <a:gd name="T20" fmla="*/ 0 60000 65536"/>
                <a:gd name="T21" fmla="*/ 0 w 892"/>
                <a:gd name="T22" fmla="*/ 0 h 1"/>
                <a:gd name="T23" fmla="*/ 892 w 89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2" h="1">
                  <a:moveTo>
                    <a:pt x="892" y="0"/>
                  </a:moveTo>
                  <a:lnTo>
                    <a:pt x="0" y="0"/>
                  </a:lnTo>
                  <a:lnTo>
                    <a:pt x="892" y="0"/>
                  </a:lnTo>
                  <a:close/>
                  <a:moveTo>
                    <a:pt x="892" y="0"/>
                  </a:moveTo>
                  <a:lnTo>
                    <a:pt x="892" y="0"/>
                  </a:lnTo>
                  <a:close/>
                </a:path>
              </a:pathLst>
            </a:custGeom>
            <a:solidFill>
              <a:srgbClr val="000000"/>
            </a:solidFill>
            <a:ln w="9525">
              <a:solidFill>
                <a:schemeClr val="tx1"/>
              </a:solidFill>
              <a:round/>
              <a:headEnd/>
              <a:tailEnd/>
            </a:ln>
          </p:spPr>
          <p:txBody>
            <a:bodyPr/>
            <a:lstStyle/>
            <a:p>
              <a:endParaRPr lang="en-US"/>
            </a:p>
          </p:txBody>
        </p:sp>
        <p:sp>
          <p:nvSpPr>
            <p:cNvPr id="35863" name="Freeform 141"/>
            <p:cNvSpPr>
              <a:spLocks/>
            </p:cNvSpPr>
            <p:nvPr/>
          </p:nvSpPr>
          <p:spPr bwMode="auto">
            <a:xfrm>
              <a:off x="1021" y="1294"/>
              <a:ext cx="146" cy="109"/>
            </a:xfrm>
            <a:custGeom>
              <a:avLst/>
              <a:gdLst>
                <a:gd name="T0" fmla="*/ 93 w 137"/>
                <a:gd name="T1" fmla="*/ 160 h 96"/>
                <a:gd name="T2" fmla="*/ 54 w 137"/>
                <a:gd name="T3" fmla="*/ 150 h 96"/>
                <a:gd name="T4" fmla="*/ 22 w 137"/>
                <a:gd name="T5" fmla="*/ 140 h 96"/>
                <a:gd name="T6" fmla="*/ 6 w 137"/>
                <a:gd name="T7" fmla="*/ 110 h 96"/>
                <a:gd name="T8" fmla="*/ 0 w 137"/>
                <a:gd name="T9" fmla="*/ 79 h 96"/>
                <a:gd name="T10" fmla="*/ 6 w 137"/>
                <a:gd name="T11" fmla="*/ 50 h 96"/>
                <a:gd name="T12" fmla="*/ 22 w 137"/>
                <a:gd name="T13" fmla="*/ 20 h 96"/>
                <a:gd name="T14" fmla="*/ 54 w 137"/>
                <a:gd name="T15" fmla="*/ 10 h 96"/>
                <a:gd name="T16" fmla="*/ 93 w 137"/>
                <a:gd name="T17" fmla="*/ 0 h 96"/>
                <a:gd name="T18" fmla="*/ 124 w 137"/>
                <a:gd name="T19" fmla="*/ 10 h 96"/>
                <a:gd name="T20" fmla="*/ 153 w 137"/>
                <a:gd name="T21" fmla="*/ 20 h 96"/>
                <a:gd name="T22" fmla="*/ 169 w 137"/>
                <a:gd name="T23" fmla="*/ 50 h 96"/>
                <a:gd name="T24" fmla="*/ 177 w 137"/>
                <a:gd name="T25" fmla="*/ 79 h 96"/>
                <a:gd name="T26" fmla="*/ 169 w 137"/>
                <a:gd name="T27" fmla="*/ 110 h 96"/>
                <a:gd name="T28" fmla="*/ 153 w 137"/>
                <a:gd name="T29" fmla="*/ 140 h 96"/>
                <a:gd name="T30" fmla="*/ 124 w 137"/>
                <a:gd name="T31" fmla="*/ 150 h 96"/>
                <a:gd name="T32" fmla="*/ 93 w 137"/>
                <a:gd name="T33" fmla="*/ 160 h 96"/>
                <a:gd name="T34" fmla="*/ 93 w 137"/>
                <a:gd name="T35" fmla="*/ 160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96"/>
                <a:gd name="T56" fmla="*/ 137 w 137"/>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close/>
                </a:path>
              </a:pathLst>
            </a:custGeom>
            <a:solidFill>
              <a:srgbClr val="FFFFFF"/>
            </a:solidFill>
            <a:ln w="9525">
              <a:solidFill>
                <a:schemeClr val="tx1"/>
              </a:solidFill>
              <a:round/>
              <a:headEnd/>
              <a:tailEnd/>
            </a:ln>
          </p:spPr>
          <p:txBody>
            <a:bodyPr/>
            <a:lstStyle/>
            <a:p>
              <a:endParaRPr lang="en-US"/>
            </a:p>
          </p:txBody>
        </p:sp>
        <p:sp>
          <p:nvSpPr>
            <p:cNvPr id="35864" name="Freeform 142"/>
            <p:cNvSpPr>
              <a:spLocks/>
            </p:cNvSpPr>
            <p:nvPr/>
          </p:nvSpPr>
          <p:spPr bwMode="auto">
            <a:xfrm>
              <a:off x="1021" y="1348"/>
              <a:ext cx="77" cy="55"/>
            </a:xfrm>
            <a:custGeom>
              <a:avLst/>
              <a:gdLst>
                <a:gd name="T0" fmla="*/ 94 w 72"/>
                <a:gd name="T1" fmla="*/ 83 h 48"/>
                <a:gd name="T2" fmla="*/ 55 w 72"/>
                <a:gd name="T3" fmla="*/ 72 h 48"/>
                <a:gd name="T4" fmla="*/ 22 w 72"/>
                <a:gd name="T5" fmla="*/ 62 h 48"/>
                <a:gd name="T6" fmla="*/ 6 w 72"/>
                <a:gd name="T7" fmla="*/ 32 h 48"/>
                <a:gd name="T8" fmla="*/ 0 w 72"/>
                <a:gd name="T9" fmla="*/ 0 h 48"/>
                <a:gd name="T10" fmla="*/ 0 w 72"/>
                <a:gd name="T11" fmla="*/ 0 h 48"/>
                <a:gd name="T12" fmla="*/ 6 w 72"/>
                <a:gd name="T13" fmla="*/ 32 h 48"/>
                <a:gd name="T14" fmla="*/ 22 w 72"/>
                <a:gd name="T15" fmla="*/ 62 h 48"/>
                <a:gd name="T16" fmla="*/ 55 w 72"/>
                <a:gd name="T17" fmla="*/ 72 h 48"/>
                <a:gd name="T18" fmla="*/ 94 w 72"/>
                <a:gd name="T19" fmla="*/ 83 h 48"/>
                <a:gd name="T20" fmla="*/ 94 w 72"/>
                <a:gd name="T21" fmla="*/ 8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48"/>
                <a:gd name="T35" fmla="*/ 72 w 7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48">
                  <a:moveTo>
                    <a:pt x="72" y="48"/>
                  </a:moveTo>
                  <a:lnTo>
                    <a:pt x="42" y="42"/>
                  </a:lnTo>
                  <a:lnTo>
                    <a:pt x="18" y="36"/>
                  </a:lnTo>
                  <a:lnTo>
                    <a:pt x="6" y="18"/>
                  </a:lnTo>
                  <a:lnTo>
                    <a:pt x="0" y="0"/>
                  </a:lnTo>
                  <a:lnTo>
                    <a:pt x="6" y="18"/>
                  </a:lnTo>
                  <a:lnTo>
                    <a:pt x="18" y="36"/>
                  </a:lnTo>
                  <a:lnTo>
                    <a:pt x="42" y="42"/>
                  </a:lnTo>
                  <a:lnTo>
                    <a:pt x="72" y="48"/>
                  </a:lnTo>
                  <a:close/>
                </a:path>
              </a:pathLst>
            </a:custGeom>
            <a:solidFill>
              <a:srgbClr val="000000"/>
            </a:solidFill>
            <a:ln w="9525">
              <a:solidFill>
                <a:schemeClr val="tx1"/>
              </a:solidFill>
              <a:round/>
              <a:headEnd/>
              <a:tailEnd/>
            </a:ln>
          </p:spPr>
          <p:txBody>
            <a:bodyPr/>
            <a:lstStyle/>
            <a:p>
              <a:endParaRPr lang="en-US"/>
            </a:p>
          </p:txBody>
        </p:sp>
        <p:sp>
          <p:nvSpPr>
            <p:cNvPr id="35865" name="Freeform 143"/>
            <p:cNvSpPr>
              <a:spLocks noEditPoints="1"/>
            </p:cNvSpPr>
            <p:nvPr/>
          </p:nvSpPr>
          <p:spPr bwMode="auto">
            <a:xfrm>
              <a:off x="1021" y="1294"/>
              <a:ext cx="77" cy="54"/>
            </a:xfrm>
            <a:custGeom>
              <a:avLst/>
              <a:gdLst>
                <a:gd name="T0" fmla="*/ 0 w 72"/>
                <a:gd name="T1" fmla="*/ 78 h 48"/>
                <a:gd name="T2" fmla="*/ 6 w 72"/>
                <a:gd name="T3" fmla="*/ 48 h 48"/>
                <a:gd name="T4" fmla="*/ 22 w 72"/>
                <a:gd name="T5" fmla="*/ 20 h 48"/>
                <a:gd name="T6" fmla="*/ 55 w 72"/>
                <a:gd name="T7" fmla="*/ 10 h 48"/>
                <a:gd name="T8" fmla="*/ 94 w 72"/>
                <a:gd name="T9" fmla="*/ 0 h 48"/>
                <a:gd name="T10" fmla="*/ 94 w 72"/>
                <a:gd name="T11" fmla="*/ 0 h 48"/>
                <a:gd name="T12" fmla="*/ 55 w 72"/>
                <a:gd name="T13" fmla="*/ 10 h 48"/>
                <a:gd name="T14" fmla="*/ 22 w 72"/>
                <a:gd name="T15" fmla="*/ 20 h 48"/>
                <a:gd name="T16" fmla="*/ 6 w 72"/>
                <a:gd name="T17" fmla="*/ 48 h 48"/>
                <a:gd name="T18" fmla="*/ 0 w 72"/>
                <a:gd name="T19" fmla="*/ 78 h 48"/>
                <a:gd name="T20" fmla="*/ 0 w 72"/>
                <a:gd name="T21" fmla="*/ 78 h 48"/>
                <a:gd name="T22" fmla="*/ 0 w 72"/>
                <a:gd name="T23" fmla="*/ 78 h 48"/>
                <a:gd name="T24" fmla="*/ 0 w 72"/>
                <a:gd name="T25" fmla="*/ 78 h 48"/>
                <a:gd name="T26" fmla="*/ 0 w 72"/>
                <a:gd name="T27" fmla="*/ 7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8"/>
                <a:gd name="T44" fmla="*/ 72 w 72"/>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8">
                  <a:moveTo>
                    <a:pt x="0" y="48"/>
                  </a:moveTo>
                  <a:lnTo>
                    <a:pt x="6" y="30"/>
                  </a:lnTo>
                  <a:lnTo>
                    <a:pt x="18" y="12"/>
                  </a:lnTo>
                  <a:lnTo>
                    <a:pt x="42" y="6"/>
                  </a:lnTo>
                  <a:lnTo>
                    <a:pt x="72" y="0"/>
                  </a:lnTo>
                  <a:lnTo>
                    <a:pt x="42" y="6"/>
                  </a:lnTo>
                  <a:lnTo>
                    <a:pt x="18" y="12"/>
                  </a:lnTo>
                  <a:lnTo>
                    <a:pt x="6" y="30"/>
                  </a:lnTo>
                  <a:lnTo>
                    <a:pt x="0" y="48"/>
                  </a:lnTo>
                  <a:close/>
                  <a:moveTo>
                    <a:pt x="0" y="48"/>
                  </a:moveTo>
                  <a:lnTo>
                    <a:pt x="0" y="48"/>
                  </a:lnTo>
                  <a:close/>
                </a:path>
              </a:pathLst>
            </a:custGeom>
            <a:solidFill>
              <a:srgbClr val="000000"/>
            </a:solidFill>
            <a:ln w="9525">
              <a:solidFill>
                <a:schemeClr val="tx1"/>
              </a:solidFill>
              <a:round/>
              <a:headEnd/>
              <a:tailEnd/>
            </a:ln>
          </p:spPr>
          <p:txBody>
            <a:bodyPr/>
            <a:lstStyle/>
            <a:p>
              <a:endParaRPr lang="en-US"/>
            </a:p>
          </p:txBody>
        </p:sp>
        <p:sp>
          <p:nvSpPr>
            <p:cNvPr id="35866" name="Freeform 144"/>
            <p:cNvSpPr>
              <a:spLocks noEditPoints="1"/>
            </p:cNvSpPr>
            <p:nvPr/>
          </p:nvSpPr>
          <p:spPr bwMode="auto">
            <a:xfrm>
              <a:off x="1098" y="1294"/>
              <a:ext cx="69" cy="54"/>
            </a:xfrm>
            <a:custGeom>
              <a:avLst/>
              <a:gdLst>
                <a:gd name="T0" fmla="*/ 0 w 65"/>
                <a:gd name="T1" fmla="*/ 0 h 48"/>
                <a:gd name="T2" fmla="*/ 31 w 65"/>
                <a:gd name="T3" fmla="*/ 10 h 48"/>
                <a:gd name="T4" fmla="*/ 59 w 65"/>
                <a:gd name="T5" fmla="*/ 20 h 48"/>
                <a:gd name="T6" fmla="*/ 75 w 65"/>
                <a:gd name="T7" fmla="*/ 48 h 48"/>
                <a:gd name="T8" fmla="*/ 82 w 65"/>
                <a:gd name="T9" fmla="*/ 78 h 48"/>
                <a:gd name="T10" fmla="*/ 82 w 65"/>
                <a:gd name="T11" fmla="*/ 78 h 48"/>
                <a:gd name="T12" fmla="*/ 75 w 65"/>
                <a:gd name="T13" fmla="*/ 48 h 48"/>
                <a:gd name="T14" fmla="*/ 59 w 65"/>
                <a:gd name="T15" fmla="*/ 20 h 48"/>
                <a:gd name="T16" fmla="*/ 31 w 65"/>
                <a:gd name="T17" fmla="*/ 10 h 48"/>
                <a:gd name="T18" fmla="*/ 0 w 65"/>
                <a:gd name="T19" fmla="*/ 0 h 48"/>
                <a:gd name="T20" fmla="*/ 0 w 65"/>
                <a:gd name="T21" fmla="*/ 0 h 48"/>
                <a:gd name="T22" fmla="*/ 0 w 65"/>
                <a:gd name="T23" fmla="*/ 0 h 48"/>
                <a:gd name="T24" fmla="*/ 0 w 65"/>
                <a:gd name="T25" fmla="*/ 0 h 48"/>
                <a:gd name="T26" fmla="*/ 0 w 65"/>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48"/>
                <a:gd name="T44" fmla="*/ 65 w 65"/>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48">
                  <a:moveTo>
                    <a:pt x="0" y="0"/>
                  </a:moveTo>
                  <a:lnTo>
                    <a:pt x="24" y="6"/>
                  </a:lnTo>
                  <a:lnTo>
                    <a:pt x="47" y="12"/>
                  </a:lnTo>
                  <a:lnTo>
                    <a:pt x="59" y="30"/>
                  </a:lnTo>
                  <a:lnTo>
                    <a:pt x="65" y="48"/>
                  </a:lnTo>
                  <a:lnTo>
                    <a:pt x="59" y="30"/>
                  </a:lnTo>
                  <a:lnTo>
                    <a:pt x="47" y="12"/>
                  </a:lnTo>
                  <a:lnTo>
                    <a:pt x="24" y="6"/>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867" name="Freeform 145"/>
            <p:cNvSpPr>
              <a:spLocks noEditPoints="1"/>
            </p:cNvSpPr>
            <p:nvPr/>
          </p:nvSpPr>
          <p:spPr bwMode="auto">
            <a:xfrm>
              <a:off x="1098" y="1348"/>
              <a:ext cx="69" cy="55"/>
            </a:xfrm>
            <a:custGeom>
              <a:avLst/>
              <a:gdLst>
                <a:gd name="T0" fmla="*/ 82 w 65"/>
                <a:gd name="T1" fmla="*/ 0 h 48"/>
                <a:gd name="T2" fmla="*/ 75 w 65"/>
                <a:gd name="T3" fmla="*/ 32 h 48"/>
                <a:gd name="T4" fmla="*/ 59 w 65"/>
                <a:gd name="T5" fmla="*/ 62 h 48"/>
                <a:gd name="T6" fmla="*/ 31 w 65"/>
                <a:gd name="T7" fmla="*/ 72 h 48"/>
                <a:gd name="T8" fmla="*/ 0 w 65"/>
                <a:gd name="T9" fmla="*/ 83 h 48"/>
                <a:gd name="T10" fmla="*/ 0 w 65"/>
                <a:gd name="T11" fmla="*/ 83 h 48"/>
                <a:gd name="T12" fmla="*/ 31 w 65"/>
                <a:gd name="T13" fmla="*/ 72 h 48"/>
                <a:gd name="T14" fmla="*/ 59 w 65"/>
                <a:gd name="T15" fmla="*/ 62 h 48"/>
                <a:gd name="T16" fmla="*/ 75 w 65"/>
                <a:gd name="T17" fmla="*/ 32 h 48"/>
                <a:gd name="T18" fmla="*/ 82 w 65"/>
                <a:gd name="T19" fmla="*/ 0 h 48"/>
                <a:gd name="T20" fmla="*/ 82 w 65"/>
                <a:gd name="T21" fmla="*/ 0 h 48"/>
                <a:gd name="T22" fmla="*/ 82 w 65"/>
                <a:gd name="T23" fmla="*/ 0 h 48"/>
                <a:gd name="T24" fmla="*/ 82 w 65"/>
                <a:gd name="T25" fmla="*/ 0 h 48"/>
                <a:gd name="T26" fmla="*/ 82 w 65"/>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48"/>
                <a:gd name="T44" fmla="*/ 65 w 65"/>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48">
                  <a:moveTo>
                    <a:pt x="65" y="0"/>
                  </a:moveTo>
                  <a:lnTo>
                    <a:pt x="59" y="18"/>
                  </a:lnTo>
                  <a:lnTo>
                    <a:pt x="47" y="36"/>
                  </a:lnTo>
                  <a:lnTo>
                    <a:pt x="24" y="42"/>
                  </a:lnTo>
                  <a:lnTo>
                    <a:pt x="0" y="48"/>
                  </a:lnTo>
                  <a:lnTo>
                    <a:pt x="24" y="42"/>
                  </a:lnTo>
                  <a:lnTo>
                    <a:pt x="47" y="36"/>
                  </a:lnTo>
                  <a:lnTo>
                    <a:pt x="59" y="18"/>
                  </a:lnTo>
                  <a:lnTo>
                    <a:pt x="65" y="0"/>
                  </a:lnTo>
                  <a:close/>
                  <a:moveTo>
                    <a:pt x="65" y="0"/>
                  </a:moveTo>
                  <a:lnTo>
                    <a:pt x="65" y="0"/>
                  </a:lnTo>
                  <a:close/>
                </a:path>
              </a:pathLst>
            </a:custGeom>
            <a:solidFill>
              <a:srgbClr val="000000"/>
            </a:solidFill>
            <a:ln w="9525">
              <a:solidFill>
                <a:schemeClr val="tx1"/>
              </a:solidFill>
              <a:round/>
              <a:headEnd/>
              <a:tailEnd/>
            </a:ln>
          </p:spPr>
          <p:txBody>
            <a:bodyPr/>
            <a:lstStyle/>
            <a:p>
              <a:endParaRPr lang="en-US"/>
            </a:p>
          </p:txBody>
        </p:sp>
        <p:sp>
          <p:nvSpPr>
            <p:cNvPr id="35868" name="Freeform 146"/>
            <p:cNvSpPr>
              <a:spLocks/>
            </p:cNvSpPr>
            <p:nvPr/>
          </p:nvSpPr>
          <p:spPr bwMode="auto">
            <a:xfrm>
              <a:off x="1098" y="140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869" name="Freeform 147"/>
            <p:cNvSpPr>
              <a:spLocks/>
            </p:cNvSpPr>
            <p:nvPr/>
          </p:nvSpPr>
          <p:spPr bwMode="auto">
            <a:xfrm>
              <a:off x="1027" y="3067"/>
              <a:ext cx="146" cy="107"/>
            </a:xfrm>
            <a:custGeom>
              <a:avLst/>
              <a:gdLst>
                <a:gd name="T0" fmla="*/ 85 w 137"/>
                <a:gd name="T1" fmla="*/ 153 h 95"/>
                <a:gd name="T2" fmla="*/ 54 w 137"/>
                <a:gd name="T3" fmla="*/ 143 h 95"/>
                <a:gd name="T4" fmla="*/ 22 w 137"/>
                <a:gd name="T5" fmla="*/ 133 h 95"/>
                <a:gd name="T6" fmla="*/ 6 w 137"/>
                <a:gd name="T7" fmla="*/ 104 h 95"/>
                <a:gd name="T8" fmla="*/ 0 w 137"/>
                <a:gd name="T9" fmla="*/ 77 h 95"/>
                <a:gd name="T10" fmla="*/ 6 w 137"/>
                <a:gd name="T11" fmla="*/ 48 h 95"/>
                <a:gd name="T12" fmla="*/ 22 w 137"/>
                <a:gd name="T13" fmla="*/ 20 h 95"/>
                <a:gd name="T14" fmla="*/ 54 w 137"/>
                <a:gd name="T15" fmla="*/ 10 h 95"/>
                <a:gd name="T16" fmla="*/ 85 w 137"/>
                <a:gd name="T17" fmla="*/ 0 h 95"/>
                <a:gd name="T18" fmla="*/ 124 w 137"/>
                <a:gd name="T19" fmla="*/ 10 h 95"/>
                <a:gd name="T20" fmla="*/ 153 w 137"/>
                <a:gd name="T21" fmla="*/ 20 h 95"/>
                <a:gd name="T22" fmla="*/ 169 w 137"/>
                <a:gd name="T23" fmla="*/ 48 h 95"/>
                <a:gd name="T24" fmla="*/ 177 w 137"/>
                <a:gd name="T25" fmla="*/ 77 h 95"/>
                <a:gd name="T26" fmla="*/ 169 w 137"/>
                <a:gd name="T27" fmla="*/ 104 h 95"/>
                <a:gd name="T28" fmla="*/ 153 w 137"/>
                <a:gd name="T29" fmla="*/ 133 h 95"/>
                <a:gd name="T30" fmla="*/ 124 w 137"/>
                <a:gd name="T31" fmla="*/ 143 h 95"/>
                <a:gd name="T32" fmla="*/ 85 w 137"/>
                <a:gd name="T33" fmla="*/ 153 h 95"/>
                <a:gd name="T34" fmla="*/ 85 w 137"/>
                <a:gd name="T35" fmla="*/ 153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95"/>
                <a:gd name="T56" fmla="*/ 137 w 137"/>
                <a:gd name="T57" fmla="*/ 95 h 9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close/>
                </a:path>
              </a:pathLst>
            </a:custGeom>
            <a:solidFill>
              <a:srgbClr val="FFFFFF"/>
            </a:solidFill>
            <a:ln w="9525">
              <a:solidFill>
                <a:schemeClr val="tx1"/>
              </a:solidFill>
              <a:round/>
              <a:headEnd/>
              <a:tailEnd/>
            </a:ln>
          </p:spPr>
          <p:txBody>
            <a:bodyPr/>
            <a:lstStyle/>
            <a:p>
              <a:endParaRPr lang="en-US"/>
            </a:p>
          </p:txBody>
        </p:sp>
        <p:sp>
          <p:nvSpPr>
            <p:cNvPr id="35870" name="Freeform 148"/>
            <p:cNvSpPr>
              <a:spLocks/>
            </p:cNvSpPr>
            <p:nvPr/>
          </p:nvSpPr>
          <p:spPr bwMode="auto">
            <a:xfrm>
              <a:off x="1027" y="3120"/>
              <a:ext cx="71" cy="54"/>
            </a:xfrm>
            <a:custGeom>
              <a:avLst/>
              <a:gdLst>
                <a:gd name="T0" fmla="*/ 88 w 66"/>
                <a:gd name="T1" fmla="*/ 78 h 48"/>
                <a:gd name="T2" fmla="*/ 56 w 66"/>
                <a:gd name="T3" fmla="*/ 68 h 48"/>
                <a:gd name="T4" fmla="*/ 24 w 66"/>
                <a:gd name="T5" fmla="*/ 59 h 48"/>
                <a:gd name="T6" fmla="*/ 6 w 66"/>
                <a:gd name="T7" fmla="*/ 29 h 48"/>
                <a:gd name="T8" fmla="*/ 0 w 66"/>
                <a:gd name="T9" fmla="*/ 0 h 48"/>
                <a:gd name="T10" fmla="*/ 0 w 66"/>
                <a:gd name="T11" fmla="*/ 0 h 48"/>
                <a:gd name="T12" fmla="*/ 6 w 66"/>
                <a:gd name="T13" fmla="*/ 29 h 48"/>
                <a:gd name="T14" fmla="*/ 24 w 66"/>
                <a:gd name="T15" fmla="*/ 59 h 48"/>
                <a:gd name="T16" fmla="*/ 56 w 66"/>
                <a:gd name="T17" fmla="*/ 68 h 48"/>
                <a:gd name="T18" fmla="*/ 88 w 66"/>
                <a:gd name="T19" fmla="*/ 78 h 48"/>
                <a:gd name="T20" fmla="*/ 88 w 66"/>
                <a:gd name="T21" fmla="*/ 78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
                <a:gd name="T34" fmla="*/ 0 h 48"/>
                <a:gd name="T35" fmla="*/ 66 w 66"/>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 h="48">
                  <a:moveTo>
                    <a:pt x="66" y="48"/>
                  </a:moveTo>
                  <a:lnTo>
                    <a:pt x="42" y="42"/>
                  </a:lnTo>
                  <a:lnTo>
                    <a:pt x="18" y="36"/>
                  </a:lnTo>
                  <a:lnTo>
                    <a:pt x="6" y="18"/>
                  </a:lnTo>
                  <a:lnTo>
                    <a:pt x="0" y="0"/>
                  </a:lnTo>
                  <a:lnTo>
                    <a:pt x="6" y="18"/>
                  </a:lnTo>
                  <a:lnTo>
                    <a:pt x="18" y="36"/>
                  </a:lnTo>
                  <a:lnTo>
                    <a:pt x="42" y="42"/>
                  </a:lnTo>
                  <a:lnTo>
                    <a:pt x="66" y="48"/>
                  </a:lnTo>
                  <a:close/>
                </a:path>
              </a:pathLst>
            </a:custGeom>
            <a:solidFill>
              <a:srgbClr val="000000"/>
            </a:solidFill>
            <a:ln w="9525">
              <a:solidFill>
                <a:schemeClr val="tx1"/>
              </a:solidFill>
              <a:round/>
              <a:headEnd/>
              <a:tailEnd/>
            </a:ln>
          </p:spPr>
          <p:txBody>
            <a:bodyPr/>
            <a:lstStyle/>
            <a:p>
              <a:endParaRPr lang="en-US"/>
            </a:p>
          </p:txBody>
        </p:sp>
        <p:sp>
          <p:nvSpPr>
            <p:cNvPr id="35871" name="Freeform 149"/>
            <p:cNvSpPr>
              <a:spLocks noEditPoints="1"/>
            </p:cNvSpPr>
            <p:nvPr/>
          </p:nvSpPr>
          <p:spPr bwMode="auto">
            <a:xfrm>
              <a:off x="1027" y="3067"/>
              <a:ext cx="71" cy="53"/>
            </a:xfrm>
            <a:custGeom>
              <a:avLst/>
              <a:gdLst>
                <a:gd name="T0" fmla="*/ 0 w 66"/>
                <a:gd name="T1" fmla="*/ 77 h 47"/>
                <a:gd name="T2" fmla="*/ 6 w 66"/>
                <a:gd name="T3" fmla="*/ 48 h 47"/>
                <a:gd name="T4" fmla="*/ 24 w 66"/>
                <a:gd name="T5" fmla="*/ 20 h 47"/>
                <a:gd name="T6" fmla="*/ 56 w 66"/>
                <a:gd name="T7" fmla="*/ 10 h 47"/>
                <a:gd name="T8" fmla="*/ 88 w 66"/>
                <a:gd name="T9" fmla="*/ 0 h 47"/>
                <a:gd name="T10" fmla="*/ 88 w 66"/>
                <a:gd name="T11" fmla="*/ 0 h 47"/>
                <a:gd name="T12" fmla="*/ 56 w 66"/>
                <a:gd name="T13" fmla="*/ 10 h 47"/>
                <a:gd name="T14" fmla="*/ 24 w 66"/>
                <a:gd name="T15" fmla="*/ 20 h 47"/>
                <a:gd name="T16" fmla="*/ 6 w 66"/>
                <a:gd name="T17" fmla="*/ 48 h 47"/>
                <a:gd name="T18" fmla="*/ 0 w 66"/>
                <a:gd name="T19" fmla="*/ 77 h 47"/>
                <a:gd name="T20" fmla="*/ 0 w 66"/>
                <a:gd name="T21" fmla="*/ 77 h 47"/>
                <a:gd name="T22" fmla="*/ 0 w 66"/>
                <a:gd name="T23" fmla="*/ 77 h 47"/>
                <a:gd name="T24" fmla="*/ 0 w 66"/>
                <a:gd name="T25" fmla="*/ 77 h 47"/>
                <a:gd name="T26" fmla="*/ 0 w 66"/>
                <a:gd name="T27" fmla="*/ 77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47"/>
                <a:gd name="T44" fmla="*/ 66 w 66"/>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47">
                  <a:moveTo>
                    <a:pt x="0" y="47"/>
                  </a:moveTo>
                  <a:lnTo>
                    <a:pt x="6" y="30"/>
                  </a:lnTo>
                  <a:lnTo>
                    <a:pt x="18" y="12"/>
                  </a:lnTo>
                  <a:lnTo>
                    <a:pt x="42" y="6"/>
                  </a:lnTo>
                  <a:lnTo>
                    <a:pt x="66" y="0"/>
                  </a:lnTo>
                  <a:lnTo>
                    <a:pt x="42" y="6"/>
                  </a:lnTo>
                  <a:lnTo>
                    <a:pt x="18" y="12"/>
                  </a:lnTo>
                  <a:lnTo>
                    <a:pt x="6" y="30"/>
                  </a:lnTo>
                  <a:lnTo>
                    <a:pt x="0" y="47"/>
                  </a:lnTo>
                  <a:close/>
                  <a:moveTo>
                    <a:pt x="0" y="47"/>
                  </a:moveTo>
                  <a:lnTo>
                    <a:pt x="0" y="47"/>
                  </a:lnTo>
                  <a:close/>
                </a:path>
              </a:pathLst>
            </a:custGeom>
            <a:solidFill>
              <a:srgbClr val="000000"/>
            </a:solidFill>
            <a:ln w="9525">
              <a:solidFill>
                <a:schemeClr val="tx1"/>
              </a:solidFill>
              <a:round/>
              <a:headEnd/>
              <a:tailEnd/>
            </a:ln>
          </p:spPr>
          <p:txBody>
            <a:bodyPr/>
            <a:lstStyle/>
            <a:p>
              <a:endParaRPr lang="en-US"/>
            </a:p>
          </p:txBody>
        </p:sp>
        <p:sp>
          <p:nvSpPr>
            <p:cNvPr id="35872" name="Freeform 150"/>
            <p:cNvSpPr>
              <a:spLocks noEditPoints="1"/>
            </p:cNvSpPr>
            <p:nvPr/>
          </p:nvSpPr>
          <p:spPr bwMode="auto">
            <a:xfrm>
              <a:off x="1098" y="3067"/>
              <a:ext cx="75" cy="53"/>
            </a:xfrm>
            <a:custGeom>
              <a:avLst/>
              <a:gdLst>
                <a:gd name="T0" fmla="*/ 0 w 71"/>
                <a:gd name="T1" fmla="*/ 0 h 47"/>
                <a:gd name="T2" fmla="*/ 38 w 71"/>
                <a:gd name="T3" fmla="*/ 10 h 47"/>
                <a:gd name="T4" fmla="*/ 65 w 71"/>
                <a:gd name="T5" fmla="*/ 20 h 47"/>
                <a:gd name="T6" fmla="*/ 81 w 71"/>
                <a:gd name="T7" fmla="*/ 48 h 47"/>
                <a:gd name="T8" fmla="*/ 88 w 71"/>
                <a:gd name="T9" fmla="*/ 77 h 47"/>
                <a:gd name="T10" fmla="*/ 88 w 71"/>
                <a:gd name="T11" fmla="*/ 77 h 47"/>
                <a:gd name="T12" fmla="*/ 81 w 71"/>
                <a:gd name="T13" fmla="*/ 48 h 47"/>
                <a:gd name="T14" fmla="*/ 65 w 71"/>
                <a:gd name="T15" fmla="*/ 20 h 47"/>
                <a:gd name="T16" fmla="*/ 38 w 71"/>
                <a:gd name="T17" fmla="*/ 10 h 47"/>
                <a:gd name="T18" fmla="*/ 0 w 71"/>
                <a:gd name="T19" fmla="*/ 0 h 47"/>
                <a:gd name="T20" fmla="*/ 0 w 71"/>
                <a:gd name="T21" fmla="*/ 0 h 47"/>
                <a:gd name="T22" fmla="*/ 0 w 71"/>
                <a:gd name="T23" fmla="*/ 0 h 47"/>
                <a:gd name="T24" fmla="*/ 0 w 71"/>
                <a:gd name="T25" fmla="*/ 0 h 47"/>
                <a:gd name="T26" fmla="*/ 0 w 71"/>
                <a:gd name="T27" fmla="*/ 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
                <a:gd name="T43" fmla="*/ 0 h 47"/>
                <a:gd name="T44" fmla="*/ 71 w 71"/>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 h="47">
                  <a:moveTo>
                    <a:pt x="0" y="0"/>
                  </a:moveTo>
                  <a:lnTo>
                    <a:pt x="30" y="6"/>
                  </a:lnTo>
                  <a:lnTo>
                    <a:pt x="53" y="12"/>
                  </a:lnTo>
                  <a:lnTo>
                    <a:pt x="65" y="30"/>
                  </a:lnTo>
                  <a:lnTo>
                    <a:pt x="71" y="47"/>
                  </a:lnTo>
                  <a:lnTo>
                    <a:pt x="65" y="30"/>
                  </a:lnTo>
                  <a:lnTo>
                    <a:pt x="53" y="12"/>
                  </a:lnTo>
                  <a:lnTo>
                    <a:pt x="30" y="6"/>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873" name="Freeform 151"/>
            <p:cNvSpPr>
              <a:spLocks noEditPoints="1"/>
            </p:cNvSpPr>
            <p:nvPr/>
          </p:nvSpPr>
          <p:spPr bwMode="auto">
            <a:xfrm>
              <a:off x="1098" y="3120"/>
              <a:ext cx="75" cy="54"/>
            </a:xfrm>
            <a:custGeom>
              <a:avLst/>
              <a:gdLst>
                <a:gd name="T0" fmla="*/ 88 w 71"/>
                <a:gd name="T1" fmla="*/ 0 h 48"/>
                <a:gd name="T2" fmla="*/ 81 w 71"/>
                <a:gd name="T3" fmla="*/ 29 h 48"/>
                <a:gd name="T4" fmla="*/ 65 w 71"/>
                <a:gd name="T5" fmla="*/ 59 h 48"/>
                <a:gd name="T6" fmla="*/ 38 w 71"/>
                <a:gd name="T7" fmla="*/ 68 h 48"/>
                <a:gd name="T8" fmla="*/ 0 w 71"/>
                <a:gd name="T9" fmla="*/ 78 h 48"/>
                <a:gd name="T10" fmla="*/ 0 w 71"/>
                <a:gd name="T11" fmla="*/ 78 h 48"/>
                <a:gd name="T12" fmla="*/ 38 w 71"/>
                <a:gd name="T13" fmla="*/ 68 h 48"/>
                <a:gd name="T14" fmla="*/ 65 w 71"/>
                <a:gd name="T15" fmla="*/ 59 h 48"/>
                <a:gd name="T16" fmla="*/ 81 w 71"/>
                <a:gd name="T17" fmla="*/ 29 h 48"/>
                <a:gd name="T18" fmla="*/ 88 w 71"/>
                <a:gd name="T19" fmla="*/ 0 h 48"/>
                <a:gd name="T20" fmla="*/ 88 w 71"/>
                <a:gd name="T21" fmla="*/ 0 h 48"/>
                <a:gd name="T22" fmla="*/ 88 w 71"/>
                <a:gd name="T23" fmla="*/ 0 h 48"/>
                <a:gd name="T24" fmla="*/ 88 w 71"/>
                <a:gd name="T25" fmla="*/ 0 h 48"/>
                <a:gd name="T26" fmla="*/ 88 w 71"/>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
                <a:gd name="T43" fmla="*/ 0 h 48"/>
                <a:gd name="T44" fmla="*/ 71 w 71"/>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 h="48">
                  <a:moveTo>
                    <a:pt x="71" y="0"/>
                  </a:moveTo>
                  <a:lnTo>
                    <a:pt x="65" y="18"/>
                  </a:lnTo>
                  <a:lnTo>
                    <a:pt x="53" y="36"/>
                  </a:lnTo>
                  <a:lnTo>
                    <a:pt x="30" y="42"/>
                  </a:lnTo>
                  <a:lnTo>
                    <a:pt x="0" y="48"/>
                  </a:lnTo>
                  <a:lnTo>
                    <a:pt x="30" y="42"/>
                  </a:lnTo>
                  <a:lnTo>
                    <a:pt x="53" y="36"/>
                  </a:lnTo>
                  <a:lnTo>
                    <a:pt x="65" y="18"/>
                  </a:lnTo>
                  <a:lnTo>
                    <a:pt x="71" y="0"/>
                  </a:lnTo>
                  <a:close/>
                  <a:moveTo>
                    <a:pt x="71" y="0"/>
                  </a:moveTo>
                  <a:lnTo>
                    <a:pt x="71" y="0"/>
                  </a:lnTo>
                  <a:close/>
                </a:path>
              </a:pathLst>
            </a:custGeom>
            <a:solidFill>
              <a:srgbClr val="000000"/>
            </a:solidFill>
            <a:ln w="9525">
              <a:solidFill>
                <a:schemeClr val="tx1"/>
              </a:solidFill>
              <a:round/>
              <a:headEnd/>
              <a:tailEnd/>
            </a:ln>
          </p:spPr>
          <p:txBody>
            <a:bodyPr/>
            <a:lstStyle/>
            <a:p>
              <a:endParaRPr lang="en-US"/>
            </a:p>
          </p:txBody>
        </p:sp>
        <p:sp>
          <p:nvSpPr>
            <p:cNvPr id="35874" name="Freeform 152"/>
            <p:cNvSpPr>
              <a:spLocks/>
            </p:cNvSpPr>
            <p:nvPr/>
          </p:nvSpPr>
          <p:spPr bwMode="auto">
            <a:xfrm>
              <a:off x="1098" y="317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875" name="Freeform 153"/>
            <p:cNvSpPr>
              <a:spLocks/>
            </p:cNvSpPr>
            <p:nvPr/>
          </p:nvSpPr>
          <p:spPr bwMode="auto">
            <a:xfrm>
              <a:off x="2081" y="1988"/>
              <a:ext cx="83" cy="492"/>
            </a:xfrm>
            <a:custGeom>
              <a:avLst/>
              <a:gdLst>
                <a:gd name="T0" fmla="*/ 0 w 78"/>
                <a:gd name="T1" fmla="*/ 0 h 436"/>
                <a:gd name="T2" fmla="*/ 100 w 78"/>
                <a:gd name="T3" fmla="*/ 0 h 436"/>
                <a:gd name="T4" fmla="*/ 100 w 78"/>
                <a:gd name="T5" fmla="*/ 706 h 436"/>
                <a:gd name="T6" fmla="*/ 0 w 78"/>
                <a:gd name="T7" fmla="*/ 706 h 436"/>
                <a:gd name="T8" fmla="*/ 0 w 78"/>
                <a:gd name="T9" fmla="*/ 0 h 436"/>
                <a:gd name="T10" fmla="*/ 0 w 78"/>
                <a:gd name="T11" fmla="*/ 0 h 436"/>
                <a:gd name="T12" fmla="*/ 0 60000 65536"/>
                <a:gd name="T13" fmla="*/ 0 60000 65536"/>
                <a:gd name="T14" fmla="*/ 0 60000 65536"/>
                <a:gd name="T15" fmla="*/ 0 60000 65536"/>
                <a:gd name="T16" fmla="*/ 0 60000 65536"/>
                <a:gd name="T17" fmla="*/ 0 60000 65536"/>
                <a:gd name="T18" fmla="*/ 0 w 78"/>
                <a:gd name="T19" fmla="*/ 0 h 436"/>
                <a:gd name="T20" fmla="*/ 78 w 78"/>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78" h="436">
                  <a:moveTo>
                    <a:pt x="0" y="0"/>
                  </a:moveTo>
                  <a:lnTo>
                    <a:pt x="78" y="0"/>
                  </a:lnTo>
                  <a:lnTo>
                    <a:pt x="78" y="436"/>
                  </a:lnTo>
                  <a:lnTo>
                    <a:pt x="0" y="436"/>
                  </a:lnTo>
                  <a:lnTo>
                    <a:pt x="0" y="0"/>
                  </a:lnTo>
                  <a:close/>
                </a:path>
              </a:pathLst>
            </a:custGeom>
            <a:solidFill>
              <a:schemeClr val="bg1"/>
            </a:solidFill>
            <a:ln w="9525">
              <a:solidFill>
                <a:schemeClr val="bg1"/>
              </a:solidFill>
              <a:round/>
              <a:headEnd/>
              <a:tailEnd/>
            </a:ln>
          </p:spPr>
          <p:txBody>
            <a:bodyPr/>
            <a:lstStyle/>
            <a:p>
              <a:endParaRPr lang="en-US"/>
            </a:p>
          </p:txBody>
        </p:sp>
        <p:sp>
          <p:nvSpPr>
            <p:cNvPr id="35876" name="Freeform 154"/>
            <p:cNvSpPr>
              <a:spLocks/>
            </p:cNvSpPr>
            <p:nvPr/>
          </p:nvSpPr>
          <p:spPr bwMode="auto">
            <a:xfrm>
              <a:off x="2030" y="2453"/>
              <a:ext cx="96" cy="34"/>
            </a:xfrm>
            <a:custGeom>
              <a:avLst/>
              <a:gdLst>
                <a:gd name="T0" fmla="*/ 116 w 90"/>
                <a:gd name="T1" fmla="*/ 50 h 30"/>
                <a:gd name="T2" fmla="*/ 0 w 90"/>
                <a:gd name="T3" fmla="*/ 0 h 30"/>
                <a:gd name="T4" fmla="*/ 116 w 90"/>
                <a:gd name="T5" fmla="*/ 50 h 30"/>
                <a:gd name="T6" fmla="*/ 116 w 90"/>
                <a:gd name="T7" fmla="*/ 50 h 30"/>
                <a:gd name="T8" fmla="*/ 0 60000 65536"/>
                <a:gd name="T9" fmla="*/ 0 60000 65536"/>
                <a:gd name="T10" fmla="*/ 0 60000 65536"/>
                <a:gd name="T11" fmla="*/ 0 60000 65536"/>
                <a:gd name="T12" fmla="*/ 0 w 90"/>
                <a:gd name="T13" fmla="*/ 0 h 30"/>
                <a:gd name="T14" fmla="*/ 90 w 90"/>
                <a:gd name="T15" fmla="*/ 30 h 30"/>
              </a:gdLst>
              <a:ahLst/>
              <a:cxnLst>
                <a:cxn ang="T8">
                  <a:pos x="T0" y="T1"/>
                </a:cxn>
                <a:cxn ang="T9">
                  <a:pos x="T2" y="T3"/>
                </a:cxn>
                <a:cxn ang="T10">
                  <a:pos x="T4" y="T5"/>
                </a:cxn>
                <a:cxn ang="T11">
                  <a:pos x="T6" y="T7"/>
                </a:cxn>
              </a:cxnLst>
              <a:rect l="T12" t="T13" r="T14" b="T15"/>
              <a:pathLst>
                <a:path w="90" h="30">
                  <a:moveTo>
                    <a:pt x="90" y="30"/>
                  </a:moveTo>
                  <a:lnTo>
                    <a:pt x="0" y="0"/>
                  </a:lnTo>
                  <a:lnTo>
                    <a:pt x="90" y="30"/>
                  </a:lnTo>
                  <a:close/>
                </a:path>
              </a:pathLst>
            </a:custGeom>
            <a:solidFill>
              <a:srgbClr val="006666"/>
            </a:solidFill>
            <a:ln w="9525">
              <a:solidFill>
                <a:srgbClr val="006666"/>
              </a:solidFill>
              <a:round/>
              <a:headEnd/>
              <a:tailEnd/>
            </a:ln>
          </p:spPr>
          <p:txBody>
            <a:bodyPr/>
            <a:lstStyle/>
            <a:p>
              <a:endParaRPr lang="en-US"/>
            </a:p>
          </p:txBody>
        </p:sp>
        <p:sp>
          <p:nvSpPr>
            <p:cNvPr id="35877" name="Freeform 155"/>
            <p:cNvSpPr>
              <a:spLocks noEditPoints="1"/>
            </p:cNvSpPr>
            <p:nvPr/>
          </p:nvSpPr>
          <p:spPr bwMode="auto">
            <a:xfrm>
              <a:off x="2030" y="2419"/>
              <a:ext cx="96" cy="34"/>
            </a:xfrm>
            <a:custGeom>
              <a:avLst/>
              <a:gdLst>
                <a:gd name="T0" fmla="*/ 0 w 90"/>
                <a:gd name="T1" fmla="*/ 50 h 30"/>
                <a:gd name="T2" fmla="*/ 116 w 90"/>
                <a:gd name="T3" fmla="*/ 0 h 30"/>
                <a:gd name="T4" fmla="*/ 0 w 90"/>
                <a:gd name="T5" fmla="*/ 50 h 30"/>
                <a:gd name="T6" fmla="*/ 0 w 90"/>
                <a:gd name="T7" fmla="*/ 50 h 30"/>
                <a:gd name="T8" fmla="*/ 0 w 90"/>
                <a:gd name="T9" fmla="*/ 50 h 30"/>
                <a:gd name="T10" fmla="*/ 0 w 90"/>
                <a:gd name="T11" fmla="*/ 50 h 30"/>
                <a:gd name="T12" fmla="*/ 0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0" y="30"/>
                  </a:moveTo>
                  <a:lnTo>
                    <a:pt x="90"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878" name="Freeform 156"/>
            <p:cNvSpPr>
              <a:spLocks noEditPoints="1"/>
            </p:cNvSpPr>
            <p:nvPr/>
          </p:nvSpPr>
          <p:spPr bwMode="auto">
            <a:xfrm>
              <a:off x="2126" y="2392"/>
              <a:ext cx="95" cy="27"/>
            </a:xfrm>
            <a:custGeom>
              <a:avLst/>
              <a:gdLst>
                <a:gd name="T0" fmla="*/ 0 w 89"/>
                <a:gd name="T1" fmla="*/ 38 h 24"/>
                <a:gd name="T2" fmla="*/ 115 w 89"/>
                <a:gd name="T3" fmla="*/ 0 h 24"/>
                <a:gd name="T4" fmla="*/ 0 w 89"/>
                <a:gd name="T5" fmla="*/ 38 h 24"/>
                <a:gd name="T6" fmla="*/ 0 w 89"/>
                <a:gd name="T7" fmla="*/ 38 h 24"/>
                <a:gd name="T8" fmla="*/ 0 w 89"/>
                <a:gd name="T9" fmla="*/ 38 h 24"/>
                <a:gd name="T10" fmla="*/ 0 w 89"/>
                <a:gd name="T11" fmla="*/ 38 h 24"/>
                <a:gd name="T12" fmla="*/ 0 w 89"/>
                <a:gd name="T13" fmla="*/ 38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0" y="24"/>
                  </a:moveTo>
                  <a:lnTo>
                    <a:pt x="89"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879" name="Freeform 157"/>
            <p:cNvSpPr>
              <a:spLocks noEditPoints="1"/>
            </p:cNvSpPr>
            <p:nvPr/>
          </p:nvSpPr>
          <p:spPr bwMode="auto">
            <a:xfrm>
              <a:off x="2126" y="2360"/>
              <a:ext cx="95" cy="32"/>
            </a:xfrm>
            <a:custGeom>
              <a:avLst/>
              <a:gdLst>
                <a:gd name="T0" fmla="*/ 115 w 89"/>
                <a:gd name="T1" fmla="*/ 43 h 29"/>
                <a:gd name="T2" fmla="*/ 0 w 89"/>
                <a:gd name="T3" fmla="*/ 0 h 29"/>
                <a:gd name="T4" fmla="*/ 115 w 89"/>
                <a:gd name="T5" fmla="*/ 43 h 29"/>
                <a:gd name="T6" fmla="*/ 115 w 89"/>
                <a:gd name="T7" fmla="*/ 43 h 29"/>
                <a:gd name="T8" fmla="*/ 115 w 89"/>
                <a:gd name="T9" fmla="*/ 43 h 29"/>
                <a:gd name="T10" fmla="*/ 115 w 89"/>
                <a:gd name="T11" fmla="*/ 43 h 29"/>
                <a:gd name="T12" fmla="*/ 115 w 89"/>
                <a:gd name="T13" fmla="*/ 43 h 29"/>
                <a:gd name="T14" fmla="*/ 0 60000 65536"/>
                <a:gd name="T15" fmla="*/ 0 60000 65536"/>
                <a:gd name="T16" fmla="*/ 0 60000 65536"/>
                <a:gd name="T17" fmla="*/ 0 60000 65536"/>
                <a:gd name="T18" fmla="*/ 0 60000 65536"/>
                <a:gd name="T19" fmla="*/ 0 60000 65536"/>
                <a:gd name="T20" fmla="*/ 0 60000 65536"/>
                <a:gd name="T21" fmla="*/ 0 w 89"/>
                <a:gd name="T22" fmla="*/ 0 h 29"/>
                <a:gd name="T23" fmla="*/ 89 w 8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9">
                  <a:moveTo>
                    <a:pt x="89" y="29"/>
                  </a:moveTo>
                  <a:lnTo>
                    <a:pt x="0" y="0"/>
                  </a:lnTo>
                  <a:lnTo>
                    <a:pt x="89" y="29"/>
                  </a:lnTo>
                  <a:close/>
                  <a:moveTo>
                    <a:pt x="89" y="29"/>
                  </a:moveTo>
                  <a:lnTo>
                    <a:pt x="89" y="29"/>
                  </a:lnTo>
                  <a:close/>
                </a:path>
              </a:pathLst>
            </a:custGeom>
            <a:solidFill>
              <a:srgbClr val="006666"/>
            </a:solidFill>
            <a:ln w="9525">
              <a:solidFill>
                <a:srgbClr val="006666"/>
              </a:solidFill>
              <a:round/>
              <a:headEnd/>
              <a:tailEnd/>
            </a:ln>
          </p:spPr>
          <p:txBody>
            <a:bodyPr/>
            <a:lstStyle/>
            <a:p>
              <a:endParaRPr lang="en-US"/>
            </a:p>
          </p:txBody>
        </p:sp>
        <p:sp>
          <p:nvSpPr>
            <p:cNvPr id="35880" name="Freeform 158"/>
            <p:cNvSpPr>
              <a:spLocks noEditPoints="1"/>
            </p:cNvSpPr>
            <p:nvPr/>
          </p:nvSpPr>
          <p:spPr bwMode="auto">
            <a:xfrm>
              <a:off x="2126" y="236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6666"/>
            </a:solidFill>
            <a:ln w="9525">
              <a:solidFill>
                <a:srgbClr val="006666"/>
              </a:solidFill>
              <a:round/>
              <a:headEnd/>
              <a:tailEnd/>
            </a:ln>
          </p:spPr>
          <p:txBody>
            <a:bodyPr/>
            <a:lstStyle/>
            <a:p>
              <a:endParaRPr lang="en-US"/>
            </a:p>
          </p:txBody>
        </p:sp>
        <p:sp>
          <p:nvSpPr>
            <p:cNvPr id="35881" name="Freeform 159"/>
            <p:cNvSpPr>
              <a:spLocks noEditPoints="1"/>
            </p:cNvSpPr>
            <p:nvPr/>
          </p:nvSpPr>
          <p:spPr bwMode="auto">
            <a:xfrm>
              <a:off x="2030" y="2326"/>
              <a:ext cx="96" cy="34"/>
            </a:xfrm>
            <a:custGeom>
              <a:avLst/>
              <a:gdLst>
                <a:gd name="T0" fmla="*/ 116 w 90"/>
                <a:gd name="T1" fmla="*/ 50 h 30"/>
                <a:gd name="T2" fmla="*/ 0 w 90"/>
                <a:gd name="T3" fmla="*/ 0 h 30"/>
                <a:gd name="T4" fmla="*/ 116 w 90"/>
                <a:gd name="T5" fmla="*/ 50 h 30"/>
                <a:gd name="T6" fmla="*/ 116 w 90"/>
                <a:gd name="T7" fmla="*/ 50 h 30"/>
                <a:gd name="T8" fmla="*/ 116 w 90"/>
                <a:gd name="T9" fmla="*/ 50 h 30"/>
                <a:gd name="T10" fmla="*/ 116 w 90"/>
                <a:gd name="T11" fmla="*/ 50 h 30"/>
                <a:gd name="T12" fmla="*/ 116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90" y="30"/>
                  </a:moveTo>
                  <a:lnTo>
                    <a:pt x="0" y="0"/>
                  </a:lnTo>
                  <a:lnTo>
                    <a:pt x="90" y="30"/>
                  </a:lnTo>
                  <a:close/>
                  <a:moveTo>
                    <a:pt x="90" y="30"/>
                  </a:moveTo>
                  <a:lnTo>
                    <a:pt x="90" y="30"/>
                  </a:lnTo>
                  <a:close/>
                </a:path>
              </a:pathLst>
            </a:custGeom>
            <a:solidFill>
              <a:srgbClr val="006666"/>
            </a:solidFill>
            <a:ln w="9525">
              <a:solidFill>
                <a:srgbClr val="006666"/>
              </a:solidFill>
              <a:round/>
              <a:headEnd/>
              <a:tailEnd/>
            </a:ln>
          </p:spPr>
          <p:txBody>
            <a:bodyPr/>
            <a:lstStyle/>
            <a:p>
              <a:endParaRPr lang="en-US"/>
            </a:p>
          </p:txBody>
        </p:sp>
        <p:sp>
          <p:nvSpPr>
            <p:cNvPr id="35882" name="Freeform 160"/>
            <p:cNvSpPr>
              <a:spLocks noEditPoints="1"/>
            </p:cNvSpPr>
            <p:nvPr/>
          </p:nvSpPr>
          <p:spPr bwMode="auto">
            <a:xfrm>
              <a:off x="2030" y="2299"/>
              <a:ext cx="96" cy="27"/>
            </a:xfrm>
            <a:custGeom>
              <a:avLst/>
              <a:gdLst>
                <a:gd name="T0" fmla="*/ 0 w 90"/>
                <a:gd name="T1" fmla="*/ 38 h 24"/>
                <a:gd name="T2" fmla="*/ 116 w 90"/>
                <a:gd name="T3" fmla="*/ 0 h 24"/>
                <a:gd name="T4" fmla="*/ 0 w 90"/>
                <a:gd name="T5" fmla="*/ 38 h 24"/>
                <a:gd name="T6" fmla="*/ 0 w 90"/>
                <a:gd name="T7" fmla="*/ 38 h 24"/>
                <a:gd name="T8" fmla="*/ 0 w 90"/>
                <a:gd name="T9" fmla="*/ 38 h 24"/>
                <a:gd name="T10" fmla="*/ 0 w 90"/>
                <a:gd name="T11" fmla="*/ 38 h 24"/>
                <a:gd name="T12" fmla="*/ 0 w 90"/>
                <a:gd name="T13" fmla="*/ 38 h 24"/>
                <a:gd name="T14" fmla="*/ 0 60000 65536"/>
                <a:gd name="T15" fmla="*/ 0 60000 65536"/>
                <a:gd name="T16" fmla="*/ 0 60000 65536"/>
                <a:gd name="T17" fmla="*/ 0 60000 65536"/>
                <a:gd name="T18" fmla="*/ 0 60000 65536"/>
                <a:gd name="T19" fmla="*/ 0 60000 65536"/>
                <a:gd name="T20" fmla="*/ 0 60000 65536"/>
                <a:gd name="T21" fmla="*/ 0 w 90"/>
                <a:gd name="T22" fmla="*/ 0 h 24"/>
                <a:gd name="T23" fmla="*/ 90 w 9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4">
                  <a:moveTo>
                    <a:pt x="0" y="24"/>
                  </a:moveTo>
                  <a:lnTo>
                    <a:pt x="90"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883" name="Freeform 161"/>
            <p:cNvSpPr>
              <a:spLocks noEditPoints="1"/>
            </p:cNvSpPr>
            <p:nvPr/>
          </p:nvSpPr>
          <p:spPr bwMode="auto">
            <a:xfrm>
              <a:off x="2126" y="2265"/>
              <a:ext cx="95" cy="34"/>
            </a:xfrm>
            <a:custGeom>
              <a:avLst/>
              <a:gdLst>
                <a:gd name="T0" fmla="*/ 0 w 89"/>
                <a:gd name="T1" fmla="*/ 50 h 30"/>
                <a:gd name="T2" fmla="*/ 115 w 89"/>
                <a:gd name="T3" fmla="*/ 0 h 30"/>
                <a:gd name="T4" fmla="*/ 0 w 89"/>
                <a:gd name="T5" fmla="*/ 50 h 30"/>
                <a:gd name="T6" fmla="*/ 0 w 89"/>
                <a:gd name="T7" fmla="*/ 50 h 30"/>
                <a:gd name="T8" fmla="*/ 0 w 89"/>
                <a:gd name="T9" fmla="*/ 50 h 30"/>
                <a:gd name="T10" fmla="*/ 0 w 89"/>
                <a:gd name="T11" fmla="*/ 50 h 30"/>
                <a:gd name="T12" fmla="*/ 0 w 89"/>
                <a:gd name="T13" fmla="*/ 50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0" y="30"/>
                  </a:moveTo>
                  <a:lnTo>
                    <a:pt x="89"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884" name="Freeform 162"/>
            <p:cNvSpPr>
              <a:spLocks noEditPoints="1"/>
            </p:cNvSpPr>
            <p:nvPr/>
          </p:nvSpPr>
          <p:spPr bwMode="auto">
            <a:xfrm>
              <a:off x="2126" y="2238"/>
              <a:ext cx="95" cy="27"/>
            </a:xfrm>
            <a:custGeom>
              <a:avLst/>
              <a:gdLst>
                <a:gd name="T0" fmla="*/ 115 w 89"/>
                <a:gd name="T1" fmla="*/ 38 h 24"/>
                <a:gd name="T2" fmla="*/ 0 w 89"/>
                <a:gd name="T3" fmla="*/ 0 h 24"/>
                <a:gd name="T4" fmla="*/ 115 w 89"/>
                <a:gd name="T5" fmla="*/ 38 h 24"/>
                <a:gd name="T6" fmla="*/ 115 w 89"/>
                <a:gd name="T7" fmla="*/ 38 h 24"/>
                <a:gd name="T8" fmla="*/ 115 w 89"/>
                <a:gd name="T9" fmla="*/ 38 h 24"/>
                <a:gd name="T10" fmla="*/ 115 w 89"/>
                <a:gd name="T11" fmla="*/ 38 h 24"/>
                <a:gd name="T12" fmla="*/ 115 w 89"/>
                <a:gd name="T13" fmla="*/ 38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89" y="24"/>
                  </a:moveTo>
                  <a:lnTo>
                    <a:pt x="0" y="0"/>
                  </a:lnTo>
                  <a:lnTo>
                    <a:pt x="89" y="24"/>
                  </a:lnTo>
                  <a:close/>
                  <a:moveTo>
                    <a:pt x="89" y="24"/>
                  </a:moveTo>
                  <a:lnTo>
                    <a:pt x="89" y="24"/>
                  </a:lnTo>
                  <a:close/>
                </a:path>
              </a:pathLst>
            </a:custGeom>
            <a:solidFill>
              <a:srgbClr val="006666"/>
            </a:solidFill>
            <a:ln w="9525">
              <a:solidFill>
                <a:srgbClr val="006666"/>
              </a:solidFill>
              <a:round/>
              <a:headEnd/>
              <a:tailEnd/>
            </a:ln>
          </p:spPr>
          <p:txBody>
            <a:bodyPr/>
            <a:lstStyle/>
            <a:p>
              <a:endParaRPr lang="en-US"/>
            </a:p>
          </p:txBody>
        </p:sp>
        <p:sp>
          <p:nvSpPr>
            <p:cNvPr id="35885" name="Freeform 163"/>
            <p:cNvSpPr>
              <a:spLocks noEditPoints="1"/>
            </p:cNvSpPr>
            <p:nvPr/>
          </p:nvSpPr>
          <p:spPr bwMode="auto">
            <a:xfrm>
              <a:off x="2030" y="2204"/>
              <a:ext cx="96" cy="34"/>
            </a:xfrm>
            <a:custGeom>
              <a:avLst/>
              <a:gdLst>
                <a:gd name="T0" fmla="*/ 116 w 90"/>
                <a:gd name="T1" fmla="*/ 50 h 30"/>
                <a:gd name="T2" fmla="*/ 0 w 90"/>
                <a:gd name="T3" fmla="*/ 0 h 30"/>
                <a:gd name="T4" fmla="*/ 116 w 90"/>
                <a:gd name="T5" fmla="*/ 50 h 30"/>
                <a:gd name="T6" fmla="*/ 116 w 90"/>
                <a:gd name="T7" fmla="*/ 50 h 30"/>
                <a:gd name="T8" fmla="*/ 116 w 90"/>
                <a:gd name="T9" fmla="*/ 50 h 30"/>
                <a:gd name="T10" fmla="*/ 116 w 90"/>
                <a:gd name="T11" fmla="*/ 50 h 30"/>
                <a:gd name="T12" fmla="*/ 116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90" y="30"/>
                  </a:moveTo>
                  <a:lnTo>
                    <a:pt x="0" y="0"/>
                  </a:lnTo>
                  <a:lnTo>
                    <a:pt x="90" y="30"/>
                  </a:lnTo>
                  <a:close/>
                  <a:moveTo>
                    <a:pt x="90" y="30"/>
                  </a:moveTo>
                  <a:lnTo>
                    <a:pt x="90" y="30"/>
                  </a:lnTo>
                  <a:close/>
                </a:path>
              </a:pathLst>
            </a:custGeom>
            <a:solidFill>
              <a:srgbClr val="006666"/>
            </a:solidFill>
            <a:ln w="9525">
              <a:solidFill>
                <a:srgbClr val="006666"/>
              </a:solidFill>
              <a:round/>
              <a:headEnd/>
              <a:tailEnd/>
            </a:ln>
          </p:spPr>
          <p:txBody>
            <a:bodyPr/>
            <a:lstStyle/>
            <a:p>
              <a:endParaRPr lang="en-US"/>
            </a:p>
          </p:txBody>
        </p:sp>
        <p:sp>
          <p:nvSpPr>
            <p:cNvPr id="35886" name="Freeform 164"/>
            <p:cNvSpPr>
              <a:spLocks noEditPoints="1"/>
            </p:cNvSpPr>
            <p:nvPr/>
          </p:nvSpPr>
          <p:spPr bwMode="auto">
            <a:xfrm>
              <a:off x="2030" y="2170"/>
              <a:ext cx="96" cy="34"/>
            </a:xfrm>
            <a:custGeom>
              <a:avLst/>
              <a:gdLst>
                <a:gd name="T0" fmla="*/ 0 w 90"/>
                <a:gd name="T1" fmla="*/ 50 h 30"/>
                <a:gd name="T2" fmla="*/ 116 w 90"/>
                <a:gd name="T3" fmla="*/ 0 h 30"/>
                <a:gd name="T4" fmla="*/ 0 w 90"/>
                <a:gd name="T5" fmla="*/ 50 h 30"/>
                <a:gd name="T6" fmla="*/ 0 w 90"/>
                <a:gd name="T7" fmla="*/ 50 h 30"/>
                <a:gd name="T8" fmla="*/ 0 w 90"/>
                <a:gd name="T9" fmla="*/ 50 h 30"/>
                <a:gd name="T10" fmla="*/ 0 w 90"/>
                <a:gd name="T11" fmla="*/ 50 h 30"/>
                <a:gd name="T12" fmla="*/ 0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0" y="30"/>
                  </a:moveTo>
                  <a:lnTo>
                    <a:pt x="90"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887" name="Freeform 165"/>
            <p:cNvSpPr>
              <a:spLocks noEditPoints="1"/>
            </p:cNvSpPr>
            <p:nvPr/>
          </p:nvSpPr>
          <p:spPr bwMode="auto">
            <a:xfrm>
              <a:off x="2126" y="2143"/>
              <a:ext cx="95" cy="27"/>
            </a:xfrm>
            <a:custGeom>
              <a:avLst/>
              <a:gdLst>
                <a:gd name="T0" fmla="*/ 0 w 89"/>
                <a:gd name="T1" fmla="*/ 38 h 24"/>
                <a:gd name="T2" fmla="*/ 115 w 89"/>
                <a:gd name="T3" fmla="*/ 0 h 24"/>
                <a:gd name="T4" fmla="*/ 0 w 89"/>
                <a:gd name="T5" fmla="*/ 38 h 24"/>
                <a:gd name="T6" fmla="*/ 0 w 89"/>
                <a:gd name="T7" fmla="*/ 38 h 24"/>
                <a:gd name="T8" fmla="*/ 0 w 89"/>
                <a:gd name="T9" fmla="*/ 38 h 24"/>
                <a:gd name="T10" fmla="*/ 0 w 89"/>
                <a:gd name="T11" fmla="*/ 38 h 24"/>
                <a:gd name="T12" fmla="*/ 0 w 89"/>
                <a:gd name="T13" fmla="*/ 38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0" y="24"/>
                  </a:moveTo>
                  <a:lnTo>
                    <a:pt x="89"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888" name="Freeform 166"/>
            <p:cNvSpPr>
              <a:spLocks noEditPoints="1"/>
            </p:cNvSpPr>
            <p:nvPr/>
          </p:nvSpPr>
          <p:spPr bwMode="auto">
            <a:xfrm>
              <a:off x="2126" y="2110"/>
              <a:ext cx="95" cy="33"/>
            </a:xfrm>
            <a:custGeom>
              <a:avLst/>
              <a:gdLst>
                <a:gd name="T0" fmla="*/ 115 w 89"/>
                <a:gd name="T1" fmla="*/ 49 h 29"/>
                <a:gd name="T2" fmla="*/ 0 w 89"/>
                <a:gd name="T3" fmla="*/ 0 h 29"/>
                <a:gd name="T4" fmla="*/ 115 w 89"/>
                <a:gd name="T5" fmla="*/ 49 h 29"/>
                <a:gd name="T6" fmla="*/ 115 w 89"/>
                <a:gd name="T7" fmla="*/ 49 h 29"/>
                <a:gd name="T8" fmla="*/ 115 w 89"/>
                <a:gd name="T9" fmla="*/ 49 h 29"/>
                <a:gd name="T10" fmla="*/ 115 w 89"/>
                <a:gd name="T11" fmla="*/ 49 h 29"/>
                <a:gd name="T12" fmla="*/ 115 w 89"/>
                <a:gd name="T13" fmla="*/ 49 h 29"/>
                <a:gd name="T14" fmla="*/ 0 60000 65536"/>
                <a:gd name="T15" fmla="*/ 0 60000 65536"/>
                <a:gd name="T16" fmla="*/ 0 60000 65536"/>
                <a:gd name="T17" fmla="*/ 0 60000 65536"/>
                <a:gd name="T18" fmla="*/ 0 60000 65536"/>
                <a:gd name="T19" fmla="*/ 0 60000 65536"/>
                <a:gd name="T20" fmla="*/ 0 60000 65536"/>
                <a:gd name="T21" fmla="*/ 0 w 89"/>
                <a:gd name="T22" fmla="*/ 0 h 29"/>
                <a:gd name="T23" fmla="*/ 89 w 8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9">
                  <a:moveTo>
                    <a:pt x="89" y="29"/>
                  </a:moveTo>
                  <a:lnTo>
                    <a:pt x="0" y="0"/>
                  </a:lnTo>
                  <a:lnTo>
                    <a:pt x="89" y="29"/>
                  </a:lnTo>
                  <a:close/>
                  <a:moveTo>
                    <a:pt x="89" y="29"/>
                  </a:moveTo>
                  <a:lnTo>
                    <a:pt x="89" y="29"/>
                  </a:lnTo>
                  <a:close/>
                </a:path>
              </a:pathLst>
            </a:custGeom>
            <a:solidFill>
              <a:srgbClr val="006666"/>
            </a:solidFill>
            <a:ln w="9525">
              <a:solidFill>
                <a:srgbClr val="006666"/>
              </a:solidFill>
              <a:round/>
              <a:headEnd/>
              <a:tailEnd/>
            </a:ln>
          </p:spPr>
          <p:txBody>
            <a:bodyPr/>
            <a:lstStyle/>
            <a:p>
              <a:endParaRPr lang="en-US"/>
            </a:p>
          </p:txBody>
        </p:sp>
        <p:sp>
          <p:nvSpPr>
            <p:cNvPr id="35889" name="Freeform 167"/>
            <p:cNvSpPr>
              <a:spLocks noEditPoints="1"/>
            </p:cNvSpPr>
            <p:nvPr/>
          </p:nvSpPr>
          <p:spPr bwMode="auto">
            <a:xfrm>
              <a:off x="2030" y="2076"/>
              <a:ext cx="96" cy="34"/>
            </a:xfrm>
            <a:custGeom>
              <a:avLst/>
              <a:gdLst>
                <a:gd name="T0" fmla="*/ 116 w 90"/>
                <a:gd name="T1" fmla="*/ 50 h 30"/>
                <a:gd name="T2" fmla="*/ 0 w 90"/>
                <a:gd name="T3" fmla="*/ 0 h 30"/>
                <a:gd name="T4" fmla="*/ 116 w 90"/>
                <a:gd name="T5" fmla="*/ 50 h 30"/>
                <a:gd name="T6" fmla="*/ 116 w 90"/>
                <a:gd name="T7" fmla="*/ 50 h 30"/>
                <a:gd name="T8" fmla="*/ 116 w 90"/>
                <a:gd name="T9" fmla="*/ 50 h 30"/>
                <a:gd name="T10" fmla="*/ 116 w 90"/>
                <a:gd name="T11" fmla="*/ 50 h 30"/>
                <a:gd name="T12" fmla="*/ 116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90" y="30"/>
                  </a:moveTo>
                  <a:lnTo>
                    <a:pt x="0" y="0"/>
                  </a:lnTo>
                  <a:lnTo>
                    <a:pt x="90" y="30"/>
                  </a:lnTo>
                  <a:close/>
                  <a:moveTo>
                    <a:pt x="90" y="30"/>
                  </a:moveTo>
                  <a:lnTo>
                    <a:pt x="90" y="30"/>
                  </a:lnTo>
                  <a:close/>
                </a:path>
              </a:pathLst>
            </a:custGeom>
            <a:solidFill>
              <a:srgbClr val="006666"/>
            </a:solidFill>
            <a:ln w="9525">
              <a:solidFill>
                <a:srgbClr val="006666"/>
              </a:solidFill>
              <a:round/>
              <a:headEnd/>
              <a:tailEnd/>
            </a:ln>
          </p:spPr>
          <p:txBody>
            <a:bodyPr/>
            <a:lstStyle/>
            <a:p>
              <a:endParaRPr lang="en-US"/>
            </a:p>
          </p:txBody>
        </p:sp>
        <p:sp>
          <p:nvSpPr>
            <p:cNvPr id="35890" name="Freeform 168"/>
            <p:cNvSpPr>
              <a:spLocks noEditPoints="1"/>
            </p:cNvSpPr>
            <p:nvPr/>
          </p:nvSpPr>
          <p:spPr bwMode="auto">
            <a:xfrm>
              <a:off x="2030" y="2049"/>
              <a:ext cx="96" cy="27"/>
            </a:xfrm>
            <a:custGeom>
              <a:avLst/>
              <a:gdLst>
                <a:gd name="T0" fmla="*/ 0 w 90"/>
                <a:gd name="T1" fmla="*/ 38 h 24"/>
                <a:gd name="T2" fmla="*/ 116 w 90"/>
                <a:gd name="T3" fmla="*/ 0 h 24"/>
                <a:gd name="T4" fmla="*/ 0 w 90"/>
                <a:gd name="T5" fmla="*/ 38 h 24"/>
                <a:gd name="T6" fmla="*/ 0 w 90"/>
                <a:gd name="T7" fmla="*/ 38 h 24"/>
                <a:gd name="T8" fmla="*/ 0 w 90"/>
                <a:gd name="T9" fmla="*/ 38 h 24"/>
                <a:gd name="T10" fmla="*/ 0 w 90"/>
                <a:gd name="T11" fmla="*/ 38 h 24"/>
                <a:gd name="T12" fmla="*/ 0 w 90"/>
                <a:gd name="T13" fmla="*/ 38 h 24"/>
                <a:gd name="T14" fmla="*/ 0 60000 65536"/>
                <a:gd name="T15" fmla="*/ 0 60000 65536"/>
                <a:gd name="T16" fmla="*/ 0 60000 65536"/>
                <a:gd name="T17" fmla="*/ 0 60000 65536"/>
                <a:gd name="T18" fmla="*/ 0 60000 65536"/>
                <a:gd name="T19" fmla="*/ 0 60000 65536"/>
                <a:gd name="T20" fmla="*/ 0 60000 65536"/>
                <a:gd name="T21" fmla="*/ 0 w 90"/>
                <a:gd name="T22" fmla="*/ 0 h 24"/>
                <a:gd name="T23" fmla="*/ 90 w 9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4">
                  <a:moveTo>
                    <a:pt x="0" y="24"/>
                  </a:moveTo>
                  <a:lnTo>
                    <a:pt x="90"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891" name="Freeform 169"/>
            <p:cNvSpPr>
              <a:spLocks noEditPoints="1"/>
            </p:cNvSpPr>
            <p:nvPr/>
          </p:nvSpPr>
          <p:spPr bwMode="auto">
            <a:xfrm>
              <a:off x="2126" y="2015"/>
              <a:ext cx="95" cy="34"/>
            </a:xfrm>
            <a:custGeom>
              <a:avLst/>
              <a:gdLst>
                <a:gd name="T0" fmla="*/ 0 w 89"/>
                <a:gd name="T1" fmla="*/ 50 h 30"/>
                <a:gd name="T2" fmla="*/ 115 w 89"/>
                <a:gd name="T3" fmla="*/ 0 h 30"/>
                <a:gd name="T4" fmla="*/ 0 w 89"/>
                <a:gd name="T5" fmla="*/ 50 h 30"/>
                <a:gd name="T6" fmla="*/ 0 w 89"/>
                <a:gd name="T7" fmla="*/ 50 h 30"/>
                <a:gd name="T8" fmla="*/ 0 w 89"/>
                <a:gd name="T9" fmla="*/ 50 h 30"/>
                <a:gd name="T10" fmla="*/ 0 w 89"/>
                <a:gd name="T11" fmla="*/ 50 h 30"/>
                <a:gd name="T12" fmla="*/ 0 w 89"/>
                <a:gd name="T13" fmla="*/ 50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0" y="30"/>
                  </a:moveTo>
                  <a:lnTo>
                    <a:pt x="89"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892" name="Freeform 170"/>
            <p:cNvSpPr>
              <a:spLocks noEditPoints="1"/>
            </p:cNvSpPr>
            <p:nvPr/>
          </p:nvSpPr>
          <p:spPr bwMode="auto">
            <a:xfrm>
              <a:off x="2119" y="1982"/>
              <a:ext cx="102" cy="33"/>
            </a:xfrm>
            <a:custGeom>
              <a:avLst/>
              <a:gdLst>
                <a:gd name="T0" fmla="*/ 127 w 95"/>
                <a:gd name="T1" fmla="*/ 44 h 30"/>
                <a:gd name="T2" fmla="*/ 0 w 95"/>
                <a:gd name="T3" fmla="*/ 0 h 30"/>
                <a:gd name="T4" fmla="*/ 127 w 95"/>
                <a:gd name="T5" fmla="*/ 44 h 30"/>
                <a:gd name="T6" fmla="*/ 127 w 95"/>
                <a:gd name="T7" fmla="*/ 44 h 30"/>
                <a:gd name="T8" fmla="*/ 127 w 95"/>
                <a:gd name="T9" fmla="*/ 44 h 30"/>
                <a:gd name="T10" fmla="*/ 127 w 95"/>
                <a:gd name="T11" fmla="*/ 44 h 30"/>
                <a:gd name="T12" fmla="*/ 127 w 95"/>
                <a:gd name="T13" fmla="*/ 44 h 30"/>
                <a:gd name="T14" fmla="*/ 0 60000 65536"/>
                <a:gd name="T15" fmla="*/ 0 60000 65536"/>
                <a:gd name="T16" fmla="*/ 0 60000 65536"/>
                <a:gd name="T17" fmla="*/ 0 60000 65536"/>
                <a:gd name="T18" fmla="*/ 0 60000 65536"/>
                <a:gd name="T19" fmla="*/ 0 60000 65536"/>
                <a:gd name="T20" fmla="*/ 0 60000 65536"/>
                <a:gd name="T21" fmla="*/ 0 w 95"/>
                <a:gd name="T22" fmla="*/ 0 h 30"/>
                <a:gd name="T23" fmla="*/ 95 w 95"/>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0">
                  <a:moveTo>
                    <a:pt x="95" y="30"/>
                  </a:moveTo>
                  <a:lnTo>
                    <a:pt x="0" y="0"/>
                  </a:lnTo>
                  <a:lnTo>
                    <a:pt x="95" y="30"/>
                  </a:lnTo>
                  <a:close/>
                  <a:moveTo>
                    <a:pt x="95" y="30"/>
                  </a:moveTo>
                  <a:lnTo>
                    <a:pt x="95" y="30"/>
                  </a:lnTo>
                  <a:close/>
                </a:path>
              </a:pathLst>
            </a:custGeom>
            <a:solidFill>
              <a:srgbClr val="006666"/>
            </a:solidFill>
            <a:ln w="9525">
              <a:solidFill>
                <a:srgbClr val="006666"/>
              </a:solidFill>
              <a:round/>
              <a:headEnd/>
              <a:tailEnd/>
            </a:ln>
          </p:spPr>
          <p:txBody>
            <a:bodyPr/>
            <a:lstStyle/>
            <a:p>
              <a:endParaRPr lang="en-US"/>
            </a:p>
          </p:txBody>
        </p:sp>
        <p:sp>
          <p:nvSpPr>
            <p:cNvPr id="35893" name="Freeform 171"/>
            <p:cNvSpPr>
              <a:spLocks noEditPoints="1"/>
            </p:cNvSpPr>
            <p:nvPr/>
          </p:nvSpPr>
          <p:spPr bwMode="auto">
            <a:xfrm>
              <a:off x="2394" y="2150"/>
              <a:ext cx="191" cy="155"/>
            </a:xfrm>
            <a:custGeom>
              <a:avLst/>
              <a:gdLst>
                <a:gd name="T0" fmla="*/ 224 w 179"/>
                <a:gd name="T1" fmla="*/ 219 h 138"/>
                <a:gd name="T2" fmla="*/ 209 w 179"/>
                <a:gd name="T3" fmla="*/ 219 h 138"/>
                <a:gd name="T4" fmla="*/ 201 w 179"/>
                <a:gd name="T5" fmla="*/ 209 h 138"/>
                <a:gd name="T6" fmla="*/ 193 w 179"/>
                <a:gd name="T7" fmla="*/ 192 h 138"/>
                <a:gd name="T8" fmla="*/ 156 w 179"/>
                <a:gd name="T9" fmla="*/ 104 h 138"/>
                <a:gd name="T10" fmla="*/ 193 w 179"/>
                <a:gd name="T11" fmla="*/ 94 h 138"/>
                <a:gd name="T12" fmla="*/ 217 w 179"/>
                <a:gd name="T13" fmla="*/ 88 h 138"/>
                <a:gd name="T14" fmla="*/ 224 w 179"/>
                <a:gd name="T15" fmla="*/ 67 h 138"/>
                <a:gd name="T16" fmla="*/ 233 w 179"/>
                <a:gd name="T17" fmla="*/ 48 h 138"/>
                <a:gd name="T18" fmla="*/ 224 w 179"/>
                <a:gd name="T19" fmla="*/ 19 h 138"/>
                <a:gd name="T20" fmla="*/ 201 w 179"/>
                <a:gd name="T21" fmla="*/ 10 h 138"/>
                <a:gd name="T22" fmla="*/ 170 w 179"/>
                <a:gd name="T23" fmla="*/ 0 h 138"/>
                <a:gd name="T24" fmla="*/ 156 w 179"/>
                <a:gd name="T25" fmla="*/ 0 h 138"/>
                <a:gd name="T26" fmla="*/ 62 w 179"/>
                <a:gd name="T27" fmla="*/ 0 h 138"/>
                <a:gd name="T28" fmla="*/ 62 w 179"/>
                <a:gd name="T29" fmla="*/ 0 h 138"/>
                <a:gd name="T30" fmla="*/ 78 w 179"/>
                <a:gd name="T31" fmla="*/ 10 h 138"/>
                <a:gd name="T32" fmla="*/ 85 w 179"/>
                <a:gd name="T33" fmla="*/ 19 h 138"/>
                <a:gd name="T34" fmla="*/ 85 w 179"/>
                <a:gd name="T35" fmla="*/ 28 h 138"/>
                <a:gd name="T36" fmla="*/ 85 w 179"/>
                <a:gd name="T37" fmla="*/ 38 h 138"/>
                <a:gd name="T38" fmla="*/ 32 w 179"/>
                <a:gd name="T39" fmla="*/ 192 h 138"/>
                <a:gd name="T40" fmla="*/ 22 w 179"/>
                <a:gd name="T41" fmla="*/ 209 h 138"/>
                <a:gd name="T42" fmla="*/ 0 w 179"/>
                <a:gd name="T43" fmla="*/ 219 h 138"/>
                <a:gd name="T44" fmla="*/ 0 w 179"/>
                <a:gd name="T45" fmla="*/ 219 h 138"/>
                <a:gd name="T46" fmla="*/ 93 w 179"/>
                <a:gd name="T47" fmla="*/ 219 h 138"/>
                <a:gd name="T48" fmla="*/ 93 w 179"/>
                <a:gd name="T49" fmla="*/ 219 h 138"/>
                <a:gd name="T50" fmla="*/ 78 w 179"/>
                <a:gd name="T51" fmla="*/ 209 h 138"/>
                <a:gd name="T52" fmla="*/ 70 w 179"/>
                <a:gd name="T53" fmla="*/ 201 h 138"/>
                <a:gd name="T54" fmla="*/ 70 w 179"/>
                <a:gd name="T55" fmla="*/ 201 h 138"/>
                <a:gd name="T56" fmla="*/ 78 w 179"/>
                <a:gd name="T57" fmla="*/ 182 h 138"/>
                <a:gd name="T58" fmla="*/ 93 w 179"/>
                <a:gd name="T59" fmla="*/ 115 h 138"/>
                <a:gd name="T60" fmla="*/ 124 w 179"/>
                <a:gd name="T61" fmla="*/ 115 h 138"/>
                <a:gd name="T62" fmla="*/ 170 w 179"/>
                <a:gd name="T63" fmla="*/ 219 h 138"/>
                <a:gd name="T64" fmla="*/ 224 w 179"/>
                <a:gd name="T65" fmla="*/ 219 h 138"/>
                <a:gd name="T66" fmla="*/ 224 w 179"/>
                <a:gd name="T67" fmla="*/ 219 h 138"/>
                <a:gd name="T68" fmla="*/ 124 w 179"/>
                <a:gd name="T69" fmla="*/ 19 h 138"/>
                <a:gd name="T70" fmla="*/ 132 w 179"/>
                <a:gd name="T71" fmla="*/ 10 h 138"/>
                <a:gd name="T72" fmla="*/ 148 w 179"/>
                <a:gd name="T73" fmla="*/ 10 h 138"/>
                <a:gd name="T74" fmla="*/ 177 w 179"/>
                <a:gd name="T75" fmla="*/ 19 h 138"/>
                <a:gd name="T76" fmla="*/ 193 w 179"/>
                <a:gd name="T77" fmla="*/ 28 h 138"/>
                <a:gd name="T78" fmla="*/ 193 w 179"/>
                <a:gd name="T79" fmla="*/ 48 h 138"/>
                <a:gd name="T80" fmla="*/ 193 w 179"/>
                <a:gd name="T81" fmla="*/ 67 h 138"/>
                <a:gd name="T82" fmla="*/ 177 w 179"/>
                <a:gd name="T83" fmla="*/ 88 h 138"/>
                <a:gd name="T84" fmla="*/ 156 w 179"/>
                <a:gd name="T85" fmla="*/ 94 h 138"/>
                <a:gd name="T86" fmla="*/ 124 w 179"/>
                <a:gd name="T87" fmla="*/ 94 h 138"/>
                <a:gd name="T88" fmla="*/ 101 w 179"/>
                <a:gd name="T89" fmla="*/ 94 h 138"/>
                <a:gd name="T90" fmla="*/ 124 w 179"/>
                <a:gd name="T91" fmla="*/ 19 h 1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138"/>
                <a:gd name="T140" fmla="*/ 179 w 179"/>
                <a:gd name="T141" fmla="*/ 138 h 1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60" y="6"/>
                  </a:lnTo>
                  <a:lnTo>
                    <a:pt x="66" y="12"/>
                  </a:lnTo>
                  <a:lnTo>
                    <a:pt x="66" y="18"/>
                  </a:lnTo>
                  <a:lnTo>
                    <a:pt x="66" y="24"/>
                  </a:lnTo>
                  <a:lnTo>
                    <a:pt x="24" y="120"/>
                  </a:lnTo>
                  <a:lnTo>
                    <a:pt x="18" y="132"/>
                  </a:lnTo>
                  <a:lnTo>
                    <a:pt x="0" y="138"/>
                  </a:lnTo>
                  <a:lnTo>
                    <a:pt x="72" y="138"/>
                  </a:lnTo>
                  <a:lnTo>
                    <a:pt x="60" y="132"/>
                  </a:lnTo>
                  <a:lnTo>
                    <a:pt x="54" y="126"/>
                  </a:lnTo>
                  <a:lnTo>
                    <a:pt x="60" y="114"/>
                  </a:lnTo>
                  <a:lnTo>
                    <a:pt x="72" y="72"/>
                  </a:lnTo>
                  <a:lnTo>
                    <a:pt x="96" y="72"/>
                  </a:lnTo>
                  <a:lnTo>
                    <a:pt x="131"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a:p>
          </p:txBody>
        </p:sp>
        <p:sp>
          <p:nvSpPr>
            <p:cNvPr id="35894" name="Freeform 172"/>
            <p:cNvSpPr>
              <a:spLocks/>
            </p:cNvSpPr>
            <p:nvPr/>
          </p:nvSpPr>
          <p:spPr bwMode="auto">
            <a:xfrm>
              <a:off x="1276" y="3310"/>
              <a:ext cx="122" cy="100"/>
            </a:xfrm>
            <a:custGeom>
              <a:avLst/>
              <a:gdLst>
                <a:gd name="T0" fmla="*/ 0 w 114"/>
                <a:gd name="T1" fmla="*/ 10 h 89"/>
                <a:gd name="T2" fmla="*/ 16 w 114"/>
                <a:gd name="T3" fmla="*/ 10 h 89"/>
                <a:gd name="T4" fmla="*/ 32 w 114"/>
                <a:gd name="T5" fmla="*/ 19 h 89"/>
                <a:gd name="T6" fmla="*/ 39 w 114"/>
                <a:gd name="T7" fmla="*/ 48 h 89"/>
                <a:gd name="T8" fmla="*/ 39 w 114"/>
                <a:gd name="T9" fmla="*/ 65 h 89"/>
                <a:gd name="T10" fmla="*/ 48 w 114"/>
                <a:gd name="T11" fmla="*/ 93 h 89"/>
                <a:gd name="T12" fmla="*/ 48 w 114"/>
                <a:gd name="T13" fmla="*/ 113 h 89"/>
                <a:gd name="T14" fmla="*/ 48 w 114"/>
                <a:gd name="T15" fmla="*/ 131 h 89"/>
                <a:gd name="T16" fmla="*/ 48 w 114"/>
                <a:gd name="T17" fmla="*/ 142 h 89"/>
                <a:gd name="T18" fmla="*/ 48 w 114"/>
                <a:gd name="T19" fmla="*/ 142 h 89"/>
                <a:gd name="T20" fmla="*/ 63 w 114"/>
                <a:gd name="T21" fmla="*/ 142 h 89"/>
                <a:gd name="T22" fmla="*/ 71 w 114"/>
                <a:gd name="T23" fmla="*/ 131 h 89"/>
                <a:gd name="T24" fmla="*/ 87 w 114"/>
                <a:gd name="T25" fmla="*/ 113 h 89"/>
                <a:gd name="T26" fmla="*/ 102 w 114"/>
                <a:gd name="T27" fmla="*/ 93 h 89"/>
                <a:gd name="T28" fmla="*/ 126 w 114"/>
                <a:gd name="T29" fmla="*/ 75 h 89"/>
                <a:gd name="T30" fmla="*/ 142 w 114"/>
                <a:gd name="T31" fmla="*/ 48 h 89"/>
                <a:gd name="T32" fmla="*/ 150 w 114"/>
                <a:gd name="T33" fmla="*/ 19 h 89"/>
                <a:gd name="T34" fmla="*/ 142 w 114"/>
                <a:gd name="T35" fmla="*/ 10 h 89"/>
                <a:gd name="T36" fmla="*/ 134 w 114"/>
                <a:gd name="T37" fmla="*/ 0 h 89"/>
                <a:gd name="T38" fmla="*/ 126 w 114"/>
                <a:gd name="T39" fmla="*/ 10 h 89"/>
                <a:gd name="T40" fmla="*/ 118 w 114"/>
                <a:gd name="T41" fmla="*/ 10 h 89"/>
                <a:gd name="T42" fmla="*/ 118 w 114"/>
                <a:gd name="T43" fmla="*/ 19 h 89"/>
                <a:gd name="T44" fmla="*/ 126 w 114"/>
                <a:gd name="T45" fmla="*/ 28 h 89"/>
                <a:gd name="T46" fmla="*/ 134 w 114"/>
                <a:gd name="T47" fmla="*/ 28 h 89"/>
                <a:gd name="T48" fmla="*/ 134 w 114"/>
                <a:gd name="T49" fmla="*/ 38 h 89"/>
                <a:gd name="T50" fmla="*/ 126 w 114"/>
                <a:gd name="T51" fmla="*/ 48 h 89"/>
                <a:gd name="T52" fmla="*/ 118 w 114"/>
                <a:gd name="T53" fmla="*/ 65 h 89"/>
                <a:gd name="T54" fmla="*/ 87 w 114"/>
                <a:gd name="T55" fmla="*/ 103 h 89"/>
                <a:gd name="T56" fmla="*/ 71 w 114"/>
                <a:gd name="T57" fmla="*/ 113 h 89"/>
                <a:gd name="T58" fmla="*/ 63 w 114"/>
                <a:gd name="T59" fmla="*/ 65 h 89"/>
                <a:gd name="T60" fmla="*/ 55 w 114"/>
                <a:gd name="T61" fmla="*/ 10 h 89"/>
                <a:gd name="T62" fmla="*/ 55 w 114"/>
                <a:gd name="T63" fmla="*/ 0 h 89"/>
                <a:gd name="T64" fmla="*/ 48 w 114"/>
                <a:gd name="T65" fmla="*/ 0 h 89"/>
                <a:gd name="T66" fmla="*/ 39 w 114"/>
                <a:gd name="T67" fmla="*/ 10 h 89"/>
                <a:gd name="T68" fmla="*/ 0 w 114"/>
                <a:gd name="T69" fmla="*/ 10 h 89"/>
                <a:gd name="T70" fmla="*/ 0 w 114"/>
                <a:gd name="T71" fmla="*/ 10 h 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89"/>
                <a:gd name="T110" fmla="*/ 114 w 114"/>
                <a:gd name="T111" fmla="*/ 89 h 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89">
                  <a:moveTo>
                    <a:pt x="0" y="6"/>
                  </a:moveTo>
                  <a:lnTo>
                    <a:pt x="12" y="6"/>
                  </a:lnTo>
                  <a:lnTo>
                    <a:pt x="24" y="12"/>
                  </a:lnTo>
                  <a:lnTo>
                    <a:pt x="30" y="30"/>
                  </a:lnTo>
                  <a:lnTo>
                    <a:pt x="30" y="41"/>
                  </a:lnTo>
                  <a:lnTo>
                    <a:pt x="36" y="59"/>
                  </a:lnTo>
                  <a:lnTo>
                    <a:pt x="36" y="71"/>
                  </a:lnTo>
                  <a:lnTo>
                    <a:pt x="36" y="83"/>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close/>
                </a:path>
              </a:pathLst>
            </a:custGeom>
            <a:solidFill>
              <a:srgbClr val="000000"/>
            </a:solidFill>
            <a:ln w="9525">
              <a:solidFill>
                <a:schemeClr val="tx1"/>
              </a:solidFill>
              <a:round/>
              <a:headEnd/>
              <a:tailEnd/>
            </a:ln>
          </p:spPr>
          <p:txBody>
            <a:bodyPr/>
            <a:lstStyle/>
            <a:p>
              <a:endParaRPr lang="en-US"/>
            </a:p>
          </p:txBody>
        </p:sp>
        <p:sp>
          <p:nvSpPr>
            <p:cNvPr id="35895" name="Freeform 173"/>
            <p:cNvSpPr>
              <a:spLocks noEditPoints="1"/>
            </p:cNvSpPr>
            <p:nvPr/>
          </p:nvSpPr>
          <p:spPr bwMode="auto">
            <a:xfrm>
              <a:off x="1493" y="3316"/>
              <a:ext cx="160" cy="60"/>
            </a:xfrm>
            <a:custGeom>
              <a:avLst/>
              <a:gdLst>
                <a:gd name="T0" fmla="*/ 194 w 150"/>
                <a:gd name="T1" fmla="*/ 0 h 53"/>
                <a:gd name="T2" fmla="*/ 0 w 150"/>
                <a:gd name="T3" fmla="*/ 0 h 53"/>
                <a:gd name="T4" fmla="*/ 0 w 150"/>
                <a:gd name="T5" fmla="*/ 20 h 53"/>
                <a:gd name="T6" fmla="*/ 194 w 150"/>
                <a:gd name="T7" fmla="*/ 20 h 53"/>
                <a:gd name="T8" fmla="*/ 194 w 150"/>
                <a:gd name="T9" fmla="*/ 0 h 53"/>
                <a:gd name="T10" fmla="*/ 194 w 150"/>
                <a:gd name="T11" fmla="*/ 67 h 53"/>
                <a:gd name="T12" fmla="*/ 0 w 150"/>
                <a:gd name="T13" fmla="*/ 67 h 53"/>
                <a:gd name="T14" fmla="*/ 0 w 150"/>
                <a:gd name="T15" fmla="*/ 87 h 53"/>
                <a:gd name="T16" fmla="*/ 194 w 150"/>
                <a:gd name="T17" fmla="*/ 87 h 53"/>
                <a:gd name="T18" fmla="*/ 194 w 150"/>
                <a:gd name="T19" fmla="*/ 6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0"/>
                <a:gd name="T31" fmla="*/ 0 h 53"/>
                <a:gd name="T32" fmla="*/ 150 w 150"/>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a:p>
          </p:txBody>
        </p:sp>
        <p:sp>
          <p:nvSpPr>
            <p:cNvPr id="35896" name="Freeform 174"/>
            <p:cNvSpPr>
              <a:spLocks noEditPoints="1"/>
            </p:cNvSpPr>
            <p:nvPr/>
          </p:nvSpPr>
          <p:spPr bwMode="auto">
            <a:xfrm>
              <a:off x="1755" y="3249"/>
              <a:ext cx="71" cy="161"/>
            </a:xfrm>
            <a:custGeom>
              <a:avLst/>
              <a:gdLst>
                <a:gd name="T0" fmla="*/ 72 w 66"/>
                <a:gd name="T1" fmla="*/ 191 h 143"/>
                <a:gd name="T2" fmla="*/ 48 w 66"/>
                <a:gd name="T3" fmla="*/ 211 h 143"/>
                <a:gd name="T4" fmla="*/ 40 w 66"/>
                <a:gd name="T5" fmla="*/ 211 h 143"/>
                <a:gd name="T6" fmla="*/ 32 w 66"/>
                <a:gd name="T7" fmla="*/ 211 h 143"/>
                <a:gd name="T8" fmla="*/ 32 w 66"/>
                <a:gd name="T9" fmla="*/ 211 h 143"/>
                <a:gd name="T10" fmla="*/ 32 w 66"/>
                <a:gd name="T11" fmla="*/ 202 h 143"/>
                <a:gd name="T12" fmla="*/ 40 w 66"/>
                <a:gd name="T13" fmla="*/ 191 h 143"/>
                <a:gd name="T14" fmla="*/ 72 w 66"/>
                <a:gd name="T15" fmla="*/ 78 h 143"/>
                <a:gd name="T16" fmla="*/ 72 w 66"/>
                <a:gd name="T17" fmla="*/ 78 h 143"/>
                <a:gd name="T18" fmla="*/ 40 w 66"/>
                <a:gd name="T19" fmla="*/ 88 h 143"/>
                <a:gd name="T20" fmla="*/ 6 w 66"/>
                <a:gd name="T21" fmla="*/ 88 h 143"/>
                <a:gd name="T22" fmla="*/ 6 w 66"/>
                <a:gd name="T23" fmla="*/ 88 h 143"/>
                <a:gd name="T24" fmla="*/ 24 w 66"/>
                <a:gd name="T25" fmla="*/ 88 h 143"/>
                <a:gd name="T26" fmla="*/ 32 w 66"/>
                <a:gd name="T27" fmla="*/ 98 h 143"/>
                <a:gd name="T28" fmla="*/ 32 w 66"/>
                <a:gd name="T29" fmla="*/ 98 h 143"/>
                <a:gd name="T30" fmla="*/ 24 w 66"/>
                <a:gd name="T31" fmla="*/ 115 h 143"/>
                <a:gd name="T32" fmla="*/ 16 w 66"/>
                <a:gd name="T33" fmla="*/ 152 h 143"/>
                <a:gd name="T34" fmla="*/ 6 w 66"/>
                <a:gd name="T35" fmla="*/ 181 h 143"/>
                <a:gd name="T36" fmla="*/ 0 w 66"/>
                <a:gd name="T37" fmla="*/ 211 h 143"/>
                <a:gd name="T38" fmla="*/ 0 w 66"/>
                <a:gd name="T39" fmla="*/ 220 h 143"/>
                <a:gd name="T40" fmla="*/ 16 w 66"/>
                <a:gd name="T41" fmla="*/ 230 h 143"/>
                <a:gd name="T42" fmla="*/ 48 w 66"/>
                <a:gd name="T43" fmla="*/ 220 h 143"/>
                <a:gd name="T44" fmla="*/ 72 w 66"/>
                <a:gd name="T45" fmla="*/ 191 h 143"/>
                <a:gd name="T46" fmla="*/ 72 w 66"/>
                <a:gd name="T47" fmla="*/ 191 h 143"/>
                <a:gd name="T48" fmla="*/ 88 w 66"/>
                <a:gd name="T49" fmla="*/ 20 h 143"/>
                <a:gd name="T50" fmla="*/ 81 w 66"/>
                <a:gd name="T51" fmla="*/ 10 h 143"/>
                <a:gd name="T52" fmla="*/ 65 w 66"/>
                <a:gd name="T53" fmla="*/ 0 h 143"/>
                <a:gd name="T54" fmla="*/ 56 w 66"/>
                <a:gd name="T55" fmla="*/ 10 h 143"/>
                <a:gd name="T56" fmla="*/ 48 w 66"/>
                <a:gd name="T57" fmla="*/ 20 h 143"/>
                <a:gd name="T58" fmla="*/ 56 w 66"/>
                <a:gd name="T59" fmla="*/ 29 h 143"/>
                <a:gd name="T60" fmla="*/ 65 w 66"/>
                <a:gd name="T61" fmla="*/ 38 h 143"/>
                <a:gd name="T62" fmla="*/ 81 w 66"/>
                <a:gd name="T63" fmla="*/ 29 h 143"/>
                <a:gd name="T64" fmla="*/ 88 w 66"/>
                <a:gd name="T65" fmla="*/ 20 h 143"/>
                <a:gd name="T66" fmla="*/ 88 w 66"/>
                <a:gd name="T67" fmla="*/ 20 h 1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
                <a:gd name="T103" fmla="*/ 0 h 143"/>
                <a:gd name="T104" fmla="*/ 66 w 66"/>
                <a:gd name="T105" fmla="*/ 143 h 1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 h="143">
                  <a:moveTo>
                    <a:pt x="54" y="119"/>
                  </a:moveTo>
                  <a:lnTo>
                    <a:pt x="36" y="131"/>
                  </a:lnTo>
                  <a:lnTo>
                    <a:pt x="30" y="131"/>
                  </a:lnTo>
                  <a:lnTo>
                    <a:pt x="24" y="131"/>
                  </a:lnTo>
                  <a:lnTo>
                    <a:pt x="24" y="125"/>
                  </a:lnTo>
                  <a:lnTo>
                    <a:pt x="30" y="119"/>
                  </a:lnTo>
                  <a:lnTo>
                    <a:pt x="54" y="48"/>
                  </a:lnTo>
                  <a:lnTo>
                    <a:pt x="30" y="54"/>
                  </a:lnTo>
                  <a:lnTo>
                    <a:pt x="6" y="54"/>
                  </a:lnTo>
                  <a:lnTo>
                    <a:pt x="18" y="54"/>
                  </a:lnTo>
                  <a:lnTo>
                    <a:pt x="24" y="60"/>
                  </a:lnTo>
                  <a:lnTo>
                    <a:pt x="18" y="72"/>
                  </a:lnTo>
                  <a:lnTo>
                    <a:pt x="12" y="95"/>
                  </a:lnTo>
                  <a:lnTo>
                    <a:pt x="6" y="113"/>
                  </a:lnTo>
                  <a:lnTo>
                    <a:pt x="0" y="131"/>
                  </a:lnTo>
                  <a:lnTo>
                    <a:pt x="0" y="137"/>
                  </a:lnTo>
                  <a:lnTo>
                    <a:pt x="12" y="143"/>
                  </a:lnTo>
                  <a:lnTo>
                    <a:pt x="36" y="137"/>
                  </a:lnTo>
                  <a:lnTo>
                    <a:pt x="54" y="119"/>
                  </a:lnTo>
                  <a:close/>
                  <a:moveTo>
                    <a:pt x="66" y="12"/>
                  </a:moveTo>
                  <a:lnTo>
                    <a:pt x="60" y="6"/>
                  </a:lnTo>
                  <a:lnTo>
                    <a:pt x="48" y="0"/>
                  </a:lnTo>
                  <a:lnTo>
                    <a:pt x="42" y="6"/>
                  </a:lnTo>
                  <a:lnTo>
                    <a:pt x="36" y="12"/>
                  </a:lnTo>
                  <a:lnTo>
                    <a:pt x="42" y="18"/>
                  </a:lnTo>
                  <a:lnTo>
                    <a:pt x="48" y="24"/>
                  </a:lnTo>
                  <a:lnTo>
                    <a:pt x="60" y="18"/>
                  </a:lnTo>
                  <a:lnTo>
                    <a:pt x="66" y="12"/>
                  </a:lnTo>
                  <a:close/>
                </a:path>
              </a:pathLst>
            </a:custGeom>
            <a:solidFill>
              <a:srgbClr val="000000"/>
            </a:solidFill>
            <a:ln w="9525">
              <a:solidFill>
                <a:schemeClr val="tx1"/>
              </a:solidFill>
              <a:round/>
              <a:headEnd/>
              <a:tailEnd/>
            </a:ln>
          </p:spPr>
          <p:txBody>
            <a:bodyPr/>
            <a:lstStyle/>
            <a:p>
              <a:endParaRPr lang="en-US"/>
            </a:p>
          </p:txBody>
        </p:sp>
        <p:sp>
          <p:nvSpPr>
            <p:cNvPr id="35897" name="Freeform 175"/>
            <p:cNvSpPr>
              <a:spLocks noEditPoints="1"/>
            </p:cNvSpPr>
            <p:nvPr/>
          </p:nvSpPr>
          <p:spPr bwMode="auto">
            <a:xfrm>
              <a:off x="1826" y="3249"/>
              <a:ext cx="184" cy="161"/>
            </a:xfrm>
            <a:custGeom>
              <a:avLst/>
              <a:gdLst>
                <a:gd name="T0" fmla="*/ 214 w 173"/>
                <a:gd name="T1" fmla="*/ 220 h 143"/>
                <a:gd name="T2" fmla="*/ 198 w 173"/>
                <a:gd name="T3" fmla="*/ 211 h 143"/>
                <a:gd name="T4" fmla="*/ 183 w 173"/>
                <a:gd name="T5" fmla="*/ 202 h 143"/>
                <a:gd name="T6" fmla="*/ 153 w 173"/>
                <a:gd name="T7" fmla="*/ 115 h 143"/>
                <a:gd name="T8" fmla="*/ 183 w 173"/>
                <a:gd name="T9" fmla="*/ 105 h 143"/>
                <a:gd name="T10" fmla="*/ 206 w 173"/>
                <a:gd name="T11" fmla="*/ 88 h 143"/>
                <a:gd name="T12" fmla="*/ 221 w 173"/>
                <a:gd name="T13" fmla="*/ 68 h 143"/>
                <a:gd name="T14" fmla="*/ 221 w 173"/>
                <a:gd name="T15" fmla="*/ 48 h 143"/>
                <a:gd name="T16" fmla="*/ 214 w 173"/>
                <a:gd name="T17" fmla="*/ 20 h 143"/>
                <a:gd name="T18" fmla="*/ 190 w 173"/>
                <a:gd name="T19" fmla="*/ 10 h 143"/>
                <a:gd name="T20" fmla="*/ 160 w 173"/>
                <a:gd name="T21" fmla="*/ 0 h 143"/>
                <a:gd name="T22" fmla="*/ 145 w 173"/>
                <a:gd name="T23" fmla="*/ 0 h 143"/>
                <a:gd name="T24" fmla="*/ 53 w 173"/>
                <a:gd name="T25" fmla="*/ 0 h 143"/>
                <a:gd name="T26" fmla="*/ 53 w 173"/>
                <a:gd name="T27" fmla="*/ 10 h 143"/>
                <a:gd name="T28" fmla="*/ 68 w 173"/>
                <a:gd name="T29" fmla="*/ 10 h 143"/>
                <a:gd name="T30" fmla="*/ 76 w 173"/>
                <a:gd name="T31" fmla="*/ 29 h 143"/>
                <a:gd name="T32" fmla="*/ 76 w 173"/>
                <a:gd name="T33" fmla="*/ 38 h 143"/>
                <a:gd name="T34" fmla="*/ 76 w 173"/>
                <a:gd name="T35" fmla="*/ 48 h 143"/>
                <a:gd name="T36" fmla="*/ 30 w 173"/>
                <a:gd name="T37" fmla="*/ 191 h 143"/>
                <a:gd name="T38" fmla="*/ 21 w 173"/>
                <a:gd name="T39" fmla="*/ 211 h 143"/>
                <a:gd name="T40" fmla="*/ 15 w 173"/>
                <a:gd name="T41" fmla="*/ 220 h 143"/>
                <a:gd name="T42" fmla="*/ 0 w 173"/>
                <a:gd name="T43" fmla="*/ 220 h 143"/>
                <a:gd name="T44" fmla="*/ 0 w 173"/>
                <a:gd name="T45" fmla="*/ 230 h 143"/>
                <a:gd name="T46" fmla="*/ 91 w 173"/>
                <a:gd name="T47" fmla="*/ 230 h 143"/>
                <a:gd name="T48" fmla="*/ 91 w 173"/>
                <a:gd name="T49" fmla="*/ 220 h 143"/>
                <a:gd name="T50" fmla="*/ 68 w 173"/>
                <a:gd name="T51" fmla="*/ 220 h 143"/>
                <a:gd name="T52" fmla="*/ 60 w 173"/>
                <a:gd name="T53" fmla="*/ 202 h 143"/>
                <a:gd name="T54" fmla="*/ 60 w 173"/>
                <a:gd name="T55" fmla="*/ 202 h 143"/>
                <a:gd name="T56" fmla="*/ 68 w 173"/>
                <a:gd name="T57" fmla="*/ 181 h 143"/>
                <a:gd name="T58" fmla="*/ 91 w 173"/>
                <a:gd name="T59" fmla="*/ 115 h 143"/>
                <a:gd name="T60" fmla="*/ 114 w 173"/>
                <a:gd name="T61" fmla="*/ 115 h 143"/>
                <a:gd name="T62" fmla="*/ 160 w 173"/>
                <a:gd name="T63" fmla="*/ 230 h 143"/>
                <a:gd name="T64" fmla="*/ 214 w 173"/>
                <a:gd name="T65" fmla="*/ 230 h 143"/>
                <a:gd name="T66" fmla="*/ 214 w 173"/>
                <a:gd name="T67" fmla="*/ 220 h 143"/>
                <a:gd name="T68" fmla="*/ 121 w 173"/>
                <a:gd name="T69" fmla="*/ 20 h 143"/>
                <a:gd name="T70" fmla="*/ 121 w 173"/>
                <a:gd name="T71" fmla="*/ 20 h 143"/>
                <a:gd name="T72" fmla="*/ 137 w 173"/>
                <a:gd name="T73" fmla="*/ 10 h 143"/>
                <a:gd name="T74" fmla="*/ 167 w 173"/>
                <a:gd name="T75" fmla="*/ 20 h 143"/>
                <a:gd name="T76" fmla="*/ 183 w 173"/>
                <a:gd name="T77" fmla="*/ 29 h 143"/>
                <a:gd name="T78" fmla="*/ 183 w 173"/>
                <a:gd name="T79" fmla="*/ 48 h 143"/>
                <a:gd name="T80" fmla="*/ 183 w 173"/>
                <a:gd name="T81" fmla="*/ 68 h 143"/>
                <a:gd name="T82" fmla="*/ 167 w 173"/>
                <a:gd name="T83" fmla="*/ 88 h 143"/>
                <a:gd name="T84" fmla="*/ 145 w 173"/>
                <a:gd name="T85" fmla="*/ 105 h 143"/>
                <a:gd name="T86" fmla="*/ 114 w 173"/>
                <a:gd name="T87" fmla="*/ 105 h 143"/>
                <a:gd name="T88" fmla="*/ 106 w 173"/>
                <a:gd name="T89" fmla="*/ 105 h 143"/>
                <a:gd name="T90" fmla="*/ 91 w 173"/>
                <a:gd name="T91" fmla="*/ 105 h 143"/>
                <a:gd name="T92" fmla="*/ 121 w 173"/>
                <a:gd name="T93" fmla="*/ 20 h 1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3"/>
                <a:gd name="T142" fmla="*/ 0 h 143"/>
                <a:gd name="T143" fmla="*/ 173 w 173"/>
                <a:gd name="T144" fmla="*/ 143 h 1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a:p>
          </p:txBody>
        </p:sp>
        <p:sp>
          <p:nvSpPr>
            <p:cNvPr id="35898" name="Freeform 179"/>
            <p:cNvSpPr>
              <a:spLocks/>
            </p:cNvSpPr>
            <p:nvPr/>
          </p:nvSpPr>
          <p:spPr bwMode="auto">
            <a:xfrm>
              <a:off x="3977" y="870"/>
              <a:ext cx="109" cy="161"/>
            </a:xfrm>
            <a:custGeom>
              <a:avLst/>
              <a:gdLst>
                <a:gd name="T0" fmla="*/ 133 w 102"/>
                <a:gd name="T1" fmla="*/ 220 h 143"/>
                <a:gd name="T2" fmla="*/ 102 w 102"/>
                <a:gd name="T3" fmla="*/ 220 h 143"/>
                <a:gd name="T4" fmla="*/ 94 w 102"/>
                <a:gd name="T5" fmla="*/ 211 h 143"/>
                <a:gd name="T6" fmla="*/ 94 w 102"/>
                <a:gd name="T7" fmla="*/ 191 h 143"/>
                <a:gd name="T8" fmla="*/ 94 w 102"/>
                <a:gd name="T9" fmla="*/ 29 h 143"/>
                <a:gd name="T10" fmla="*/ 102 w 102"/>
                <a:gd name="T11" fmla="*/ 20 h 143"/>
                <a:gd name="T12" fmla="*/ 110 w 102"/>
                <a:gd name="T13" fmla="*/ 10 h 143"/>
                <a:gd name="T14" fmla="*/ 133 w 102"/>
                <a:gd name="T15" fmla="*/ 10 h 143"/>
                <a:gd name="T16" fmla="*/ 133 w 102"/>
                <a:gd name="T17" fmla="*/ 0 h 143"/>
                <a:gd name="T18" fmla="*/ 0 w 102"/>
                <a:gd name="T19" fmla="*/ 0 h 143"/>
                <a:gd name="T20" fmla="*/ 0 w 102"/>
                <a:gd name="T21" fmla="*/ 10 h 143"/>
                <a:gd name="T22" fmla="*/ 22 w 102"/>
                <a:gd name="T23" fmla="*/ 10 h 143"/>
                <a:gd name="T24" fmla="*/ 32 w 102"/>
                <a:gd name="T25" fmla="*/ 29 h 143"/>
                <a:gd name="T26" fmla="*/ 32 w 102"/>
                <a:gd name="T27" fmla="*/ 191 h 143"/>
                <a:gd name="T28" fmla="*/ 32 w 102"/>
                <a:gd name="T29" fmla="*/ 211 h 143"/>
                <a:gd name="T30" fmla="*/ 22 w 102"/>
                <a:gd name="T31" fmla="*/ 220 h 143"/>
                <a:gd name="T32" fmla="*/ 0 w 102"/>
                <a:gd name="T33" fmla="*/ 220 h 143"/>
                <a:gd name="T34" fmla="*/ 0 w 102"/>
                <a:gd name="T35" fmla="*/ 230 h 143"/>
                <a:gd name="T36" fmla="*/ 133 w 102"/>
                <a:gd name="T37" fmla="*/ 230 h 143"/>
                <a:gd name="T38" fmla="*/ 133 w 102"/>
                <a:gd name="T39" fmla="*/ 220 h 1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2"/>
                <a:gd name="T61" fmla="*/ 0 h 143"/>
                <a:gd name="T62" fmla="*/ 102 w 102"/>
                <a:gd name="T63" fmla="*/ 143 h 1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a:p>
          </p:txBody>
        </p:sp>
        <p:sp>
          <p:nvSpPr>
            <p:cNvPr id="35899" name="Freeform 180"/>
            <p:cNvSpPr>
              <a:spLocks/>
            </p:cNvSpPr>
            <p:nvPr/>
          </p:nvSpPr>
          <p:spPr bwMode="auto">
            <a:xfrm>
              <a:off x="3531" y="2170"/>
              <a:ext cx="216" cy="169"/>
            </a:xfrm>
            <a:custGeom>
              <a:avLst/>
              <a:gdLst>
                <a:gd name="T0" fmla="*/ 261 w 203"/>
                <a:gd name="T1" fmla="*/ 0 h 150"/>
                <a:gd name="T2" fmla="*/ 176 w 203"/>
                <a:gd name="T3" fmla="*/ 0 h 150"/>
                <a:gd name="T4" fmla="*/ 176 w 203"/>
                <a:gd name="T5" fmla="*/ 10 h 150"/>
                <a:gd name="T6" fmla="*/ 199 w 203"/>
                <a:gd name="T7" fmla="*/ 10 h 150"/>
                <a:gd name="T8" fmla="*/ 206 w 203"/>
                <a:gd name="T9" fmla="*/ 20 h 150"/>
                <a:gd name="T10" fmla="*/ 206 w 203"/>
                <a:gd name="T11" fmla="*/ 38 h 150"/>
                <a:gd name="T12" fmla="*/ 199 w 203"/>
                <a:gd name="T13" fmla="*/ 48 h 150"/>
                <a:gd name="T14" fmla="*/ 153 w 203"/>
                <a:gd name="T15" fmla="*/ 164 h 150"/>
                <a:gd name="T16" fmla="*/ 106 w 203"/>
                <a:gd name="T17" fmla="*/ 48 h 150"/>
                <a:gd name="T18" fmla="*/ 99 w 203"/>
                <a:gd name="T19" fmla="*/ 38 h 150"/>
                <a:gd name="T20" fmla="*/ 92 w 203"/>
                <a:gd name="T21" fmla="*/ 20 h 150"/>
                <a:gd name="T22" fmla="*/ 99 w 203"/>
                <a:gd name="T23" fmla="*/ 10 h 150"/>
                <a:gd name="T24" fmla="*/ 121 w 203"/>
                <a:gd name="T25" fmla="*/ 10 h 150"/>
                <a:gd name="T26" fmla="*/ 121 w 203"/>
                <a:gd name="T27" fmla="*/ 0 h 150"/>
                <a:gd name="T28" fmla="*/ 0 w 203"/>
                <a:gd name="T29" fmla="*/ 0 h 150"/>
                <a:gd name="T30" fmla="*/ 0 w 203"/>
                <a:gd name="T31" fmla="*/ 10 h 150"/>
                <a:gd name="T32" fmla="*/ 16 w 203"/>
                <a:gd name="T33" fmla="*/ 10 h 150"/>
                <a:gd name="T34" fmla="*/ 30 w 203"/>
                <a:gd name="T35" fmla="*/ 29 h 150"/>
                <a:gd name="T36" fmla="*/ 129 w 203"/>
                <a:gd name="T37" fmla="*/ 241 h 150"/>
                <a:gd name="T38" fmla="*/ 137 w 203"/>
                <a:gd name="T39" fmla="*/ 241 h 150"/>
                <a:gd name="T40" fmla="*/ 222 w 203"/>
                <a:gd name="T41" fmla="*/ 38 h 150"/>
                <a:gd name="T42" fmla="*/ 237 w 203"/>
                <a:gd name="T43" fmla="*/ 20 h 150"/>
                <a:gd name="T44" fmla="*/ 261 w 203"/>
                <a:gd name="T45" fmla="*/ 10 h 150"/>
                <a:gd name="T46" fmla="*/ 261 w 203"/>
                <a:gd name="T47" fmla="*/ 0 h 1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3"/>
                <a:gd name="T73" fmla="*/ 0 h 150"/>
                <a:gd name="T74" fmla="*/ 203 w 203"/>
                <a:gd name="T75" fmla="*/ 150 h 1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a:p>
          </p:txBody>
        </p:sp>
        <p:sp>
          <p:nvSpPr>
            <p:cNvPr id="35900" name="Freeform 181"/>
            <p:cNvSpPr>
              <a:spLocks/>
            </p:cNvSpPr>
            <p:nvPr/>
          </p:nvSpPr>
          <p:spPr bwMode="auto">
            <a:xfrm>
              <a:off x="3722" y="1167"/>
              <a:ext cx="600" cy="1"/>
            </a:xfrm>
            <a:custGeom>
              <a:avLst/>
              <a:gdLst>
                <a:gd name="T0" fmla="*/ 0 w 562"/>
                <a:gd name="T1" fmla="*/ 0 h 1"/>
                <a:gd name="T2" fmla="*/ 730 w 562"/>
                <a:gd name="T3" fmla="*/ 0 h 1"/>
                <a:gd name="T4" fmla="*/ 0 w 562"/>
                <a:gd name="T5" fmla="*/ 0 h 1"/>
                <a:gd name="T6" fmla="*/ 0 w 562"/>
                <a:gd name="T7" fmla="*/ 0 h 1"/>
                <a:gd name="T8" fmla="*/ 0 60000 65536"/>
                <a:gd name="T9" fmla="*/ 0 60000 65536"/>
                <a:gd name="T10" fmla="*/ 0 60000 65536"/>
                <a:gd name="T11" fmla="*/ 0 60000 65536"/>
                <a:gd name="T12" fmla="*/ 0 w 562"/>
                <a:gd name="T13" fmla="*/ 0 h 1"/>
                <a:gd name="T14" fmla="*/ 562 w 562"/>
                <a:gd name="T15" fmla="*/ 1 h 1"/>
              </a:gdLst>
              <a:ahLst/>
              <a:cxnLst>
                <a:cxn ang="T8">
                  <a:pos x="T0" y="T1"/>
                </a:cxn>
                <a:cxn ang="T9">
                  <a:pos x="T2" y="T3"/>
                </a:cxn>
                <a:cxn ang="T10">
                  <a:pos x="T4" y="T5"/>
                </a:cxn>
                <a:cxn ang="T11">
                  <a:pos x="T6" y="T7"/>
                </a:cxn>
              </a:cxnLst>
              <a:rect l="T12" t="T13" r="T14" b="T15"/>
              <a:pathLst>
                <a:path w="562" h="1">
                  <a:moveTo>
                    <a:pt x="0" y="0"/>
                  </a:moveTo>
                  <a:lnTo>
                    <a:pt x="562" y="0"/>
                  </a:lnTo>
                  <a:lnTo>
                    <a:pt x="0" y="0"/>
                  </a:lnTo>
                  <a:close/>
                </a:path>
              </a:pathLst>
            </a:custGeom>
            <a:solidFill>
              <a:srgbClr val="006666"/>
            </a:solidFill>
            <a:ln w="9525">
              <a:solidFill>
                <a:srgbClr val="006666"/>
              </a:solidFill>
              <a:round/>
              <a:headEnd/>
              <a:tailEnd/>
            </a:ln>
          </p:spPr>
          <p:txBody>
            <a:bodyPr/>
            <a:lstStyle/>
            <a:p>
              <a:endParaRPr lang="en-US"/>
            </a:p>
          </p:txBody>
        </p:sp>
        <p:sp>
          <p:nvSpPr>
            <p:cNvPr id="35901" name="Freeform 182"/>
            <p:cNvSpPr>
              <a:spLocks/>
            </p:cNvSpPr>
            <p:nvPr/>
          </p:nvSpPr>
          <p:spPr bwMode="auto">
            <a:xfrm>
              <a:off x="4277" y="1119"/>
              <a:ext cx="243" cy="94"/>
            </a:xfrm>
            <a:custGeom>
              <a:avLst/>
              <a:gdLst>
                <a:gd name="T0" fmla="*/ 0 w 228"/>
                <a:gd name="T1" fmla="*/ 136 h 83"/>
                <a:gd name="T2" fmla="*/ 294 w 228"/>
                <a:gd name="T3" fmla="*/ 69 h 83"/>
                <a:gd name="T4" fmla="*/ 0 w 228"/>
                <a:gd name="T5" fmla="*/ 0 h 83"/>
                <a:gd name="T6" fmla="*/ 0 w 228"/>
                <a:gd name="T7" fmla="*/ 136 h 83"/>
                <a:gd name="T8" fmla="*/ 0 w 228"/>
                <a:gd name="T9" fmla="*/ 136 h 83"/>
                <a:gd name="T10" fmla="*/ 0 60000 65536"/>
                <a:gd name="T11" fmla="*/ 0 60000 65536"/>
                <a:gd name="T12" fmla="*/ 0 60000 65536"/>
                <a:gd name="T13" fmla="*/ 0 60000 65536"/>
                <a:gd name="T14" fmla="*/ 0 60000 65536"/>
                <a:gd name="T15" fmla="*/ 0 w 228"/>
                <a:gd name="T16" fmla="*/ 0 h 83"/>
                <a:gd name="T17" fmla="*/ 228 w 228"/>
                <a:gd name="T18" fmla="*/ 83 h 83"/>
              </a:gdLst>
              <a:ahLst/>
              <a:cxnLst>
                <a:cxn ang="T10">
                  <a:pos x="T0" y="T1"/>
                </a:cxn>
                <a:cxn ang="T11">
                  <a:pos x="T2" y="T3"/>
                </a:cxn>
                <a:cxn ang="T12">
                  <a:pos x="T4" y="T5"/>
                </a:cxn>
                <a:cxn ang="T13">
                  <a:pos x="T6" y="T7"/>
                </a:cxn>
                <a:cxn ang="T14">
                  <a:pos x="T8" y="T9"/>
                </a:cxn>
              </a:cxnLst>
              <a:rect l="T15" t="T16" r="T17" b="T18"/>
              <a:pathLst>
                <a:path w="228" h="83">
                  <a:moveTo>
                    <a:pt x="0" y="83"/>
                  </a:moveTo>
                  <a:lnTo>
                    <a:pt x="228" y="42"/>
                  </a:lnTo>
                  <a:lnTo>
                    <a:pt x="0" y="0"/>
                  </a:lnTo>
                  <a:lnTo>
                    <a:pt x="0" y="83"/>
                  </a:lnTo>
                  <a:close/>
                </a:path>
              </a:pathLst>
            </a:custGeom>
            <a:solidFill>
              <a:srgbClr val="006666"/>
            </a:solidFill>
            <a:ln w="9525">
              <a:solidFill>
                <a:srgbClr val="006666"/>
              </a:solidFill>
              <a:round/>
              <a:headEnd/>
              <a:tailEnd/>
            </a:ln>
          </p:spPr>
          <p:txBody>
            <a:bodyPr/>
            <a:lstStyle/>
            <a:p>
              <a:endParaRPr lang="en-US"/>
            </a:p>
          </p:txBody>
        </p:sp>
        <p:sp>
          <p:nvSpPr>
            <p:cNvPr id="35902" name="Freeform 183"/>
            <p:cNvSpPr>
              <a:spLocks/>
            </p:cNvSpPr>
            <p:nvPr/>
          </p:nvSpPr>
          <p:spPr bwMode="auto">
            <a:xfrm>
              <a:off x="3518" y="1530"/>
              <a:ext cx="159" cy="122"/>
            </a:xfrm>
            <a:custGeom>
              <a:avLst/>
              <a:gdLst>
                <a:gd name="T0" fmla="*/ 108 w 149"/>
                <a:gd name="T1" fmla="*/ 78 h 108"/>
                <a:gd name="T2" fmla="*/ 193 w 149"/>
                <a:gd name="T3" fmla="*/ 78 h 108"/>
                <a:gd name="T4" fmla="*/ 193 w 149"/>
                <a:gd name="T5" fmla="*/ 98 h 108"/>
                <a:gd name="T6" fmla="*/ 108 w 149"/>
                <a:gd name="T7" fmla="*/ 98 h 108"/>
                <a:gd name="T8" fmla="*/ 108 w 149"/>
                <a:gd name="T9" fmla="*/ 176 h 108"/>
                <a:gd name="T10" fmla="*/ 84 w 149"/>
                <a:gd name="T11" fmla="*/ 176 h 108"/>
                <a:gd name="T12" fmla="*/ 84 w 149"/>
                <a:gd name="T13" fmla="*/ 98 h 108"/>
                <a:gd name="T14" fmla="*/ 0 w 149"/>
                <a:gd name="T15" fmla="*/ 98 h 108"/>
                <a:gd name="T16" fmla="*/ 0 w 149"/>
                <a:gd name="T17" fmla="*/ 78 h 108"/>
                <a:gd name="T18" fmla="*/ 84 w 149"/>
                <a:gd name="T19" fmla="*/ 78 h 108"/>
                <a:gd name="T20" fmla="*/ 84 w 149"/>
                <a:gd name="T21" fmla="*/ 0 h 108"/>
                <a:gd name="T22" fmla="*/ 108 w 149"/>
                <a:gd name="T23" fmla="*/ 0 h 108"/>
                <a:gd name="T24" fmla="*/ 108 w 149"/>
                <a:gd name="T25" fmla="*/ 78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9"/>
                <a:gd name="T40" fmla="*/ 0 h 108"/>
                <a:gd name="T41" fmla="*/ 149 w 149"/>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a:p>
          </p:txBody>
        </p:sp>
        <p:sp>
          <p:nvSpPr>
            <p:cNvPr id="35903"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2000">
                <a:latin typeface="Tw Cen MT" pitchFamily="34" charset="0"/>
              </a:endParaRPr>
            </a:p>
          </p:txBody>
        </p:sp>
        <p:sp>
          <p:nvSpPr>
            <p:cNvPr id="35904" name="Freeform 185"/>
            <p:cNvSpPr>
              <a:spLocks/>
            </p:cNvSpPr>
            <p:nvPr/>
          </p:nvSpPr>
          <p:spPr bwMode="auto">
            <a:xfrm>
              <a:off x="3670" y="1348"/>
              <a:ext cx="952" cy="2"/>
            </a:xfrm>
            <a:custGeom>
              <a:avLst/>
              <a:gdLst>
                <a:gd name="T0" fmla="*/ 0 w 891"/>
                <a:gd name="T1" fmla="*/ 0 h 2"/>
                <a:gd name="T2" fmla="*/ 1161 w 891"/>
                <a:gd name="T3" fmla="*/ 0 h 2"/>
                <a:gd name="T4" fmla="*/ 0 w 891"/>
                <a:gd name="T5" fmla="*/ 0 h 2"/>
                <a:gd name="T6" fmla="*/ 0 w 891"/>
                <a:gd name="T7" fmla="*/ 0 h 2"/>
                <a:gd name="T8" fmla="*/ 0 60000 65536"/>
                <a:gd name="T9" fmla="*/ 0 60000 65536"/>
                <a:gd name="T10" fmla="*/ 0 60000 65536"/>
                <a:gd name="T11" fmla="*/ 0 60000 65536"/>
                <a:gd name="T12" fmla="*/ 0 w 891"/>
                <a:gd name="T13" fmla="*/ 0 h 2"/>
                <a:gd name="T14" fmla="*/ 891 w 891"/>
                <a:gd name="T15" fmla="*/ 2 h 2"/>
              </a:gdLst>
              <a:ahLst/>
              <a:cxnLst>
                <a:cxn ang="T8">
                  <a:pos x="T0" y="T1"/>
                </a:cxn>
                <a:cxn ang="T9">
                  <a:pos x="T2" y="T3"/>
                </a:cxn>
                <a:cxn ang="T10">
                  <a:pos x="T4" y="T5"/>
                </a:cxn>
                <a:cxn ang="T11">
                  <a:pos x="T6" y="T7"/>
                </a:cxn>
              </a:cxnLst>
              <a:rect l="T12" t="T13" r="T14" b="T15"/>
              <a:pathLst>
                <a:path w="891" h="2">
                  <a:moveTo>
                    <a:pt x="0" y="0"/>
                  </a:moveTo>
                  <a:lnTo>
                    <a:pt x="891" y="0"/>
                  </a:lnTo>
                  <a:lnTo>
                    <a:pt x="0" y="0"/>
                  </a:lnTo>
                  <a:close/>
                </a:path>
              </a:pathLst>
            </a:custGeom>
            <a:solidFill>
              <a:srgbClr val="000000"/>
            </a:solidFill>
            <a:ln w="9525">
              <a:solidFill>
                <a:schemeClr val="tx1"/>
              </a:solidFill>
              <a:round/>
              <a:headEnd/>
              <a:tailEnd/>
            </a:ln>
          </p:spPr>
          <p:txBody>
            <a:bodyPr/>
            <a:lstStyle/>
            <a:p>
              <a:endParaRPr lang="en-US"/>
            </a:p>
          </p:txBody>
        </p:sp>
        <p:sp>
          <p:nvSpPr>
            <p:cNvPr id="35905" name="Freeform 186"/>
            <p:cNvSpPr>
              <a:spLocks noEditPoints="1"/>
            </p:cNvSpPr>
            <p:nvPr/>
          </p:nvSpPr>
          <p:spPr bwMode="auto">
            <a:xfrm>
              <a:off x="4622" y="1348"/>
              <a:ext cx="1" cy="1779"/>
            </a:xfrm>
            <a:custGeom>
              <a:avLst/>
              <a:gdLst>
                <a:gd name="T0" fmla="*/ 0 w 1"/>
                <a:gd name="T1" fmla="*/ 0 h 1576"/>
                <a:gd name="T2" fmla="*/ 0 w 1"/>
                <a:gd name="T3" fmla="*/ 2559 h 1576"/>
                <a:gd name="T4" fmla="*/ 0 w 1"/>
                <a:gd name="T5" fmla="*/ 0 h 1576"/>
                <a:gd name="T6" fmla="*/ 0 w 1"/>
                <a:gd name="T7" fmla="*/ 0 h 1576"/>
                <a:gd name="T8" fmla="*/ 0 w 1"/>
                <a:gd name="T9" fmla="*/ 0 h 1576"/>
                <a:gd name="T10" fmla="*/ 0 w 1"/>
                <a:gd name="T11" fmla="*/ 0 h 1576"/>
                <a:gd name="T12" fmla="*/ 0 w 1"/>
                <a:gd name="T13" fmla="*/ 0 h 1576"/>
                <a:gd name="T14" fmla="*/ 0 60000 65536"/>
                <a:gd name="T15" fmla="*/ 0 60000 65536"/>
                <a:gd name="T16" fmla="*/ 0 60000 65536"/>
                <a:gd name="T17" fmla="*/ 0 60000 65536"/>
                <a:gd name="T18" fmla="*/ 0 60000 65536"/>
                <a:gd name="T19" fmla="*/ 0 60000 65536"/>
                <a:gd name="T20" fmla="*/ 0 60000 65536"/>
                <a:gd name="T21" fmla="*/ 0 w 1"/>
                <a:gd name="T22" fmla="*/ 0 h 1576"/>
                <a:gd name="T23" fmla="*/ 1 w 1"/>
                <a:gd name="T24" fmla="*/ 1576 h 1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576">
                  <a:moveTo>
                    <a:pt x="0" y="0"/>
                  </a:moveTo>
                  <a:lnTo>
                    <a:pt x="0" y="1576"/>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906" name="Freeform 187"/>
            <p:cNvSpPr>
              <a:spLocks noEditPoints="1"/>
            </p:cNvSpPr>
            <p:nvPr/>
          </p:nvSpPr>
          <p:spPr bwMode="auto">
            <a:xfrm>
              <a:off x="3670" y="3127"/>
              <a:ext cx="952" cy="1"/>
            </a:xfrm>
            <a:custGeom>
              <a:avLst/>
              <a:gdLst>
                <a:gd name="T0" fmla="*/ 1161 w 891"/>
                <a:gd name="T1" fmla="*/ 0 h 1"/>
                <a:gd name="T2" fmla="*/ 0 w 891"/>
                <a:gd name="T3" fmla="*/ 0 h 1"/>
                <a:gd name="T4" fmla="*/ 1161 w 891"/>
                <a:gd name="T5" fmla="*/ 0 h 1"/>
                <a:gd name="T6" fmla="*/ 1161 w 891"/>
                <a:gd name="T7" fmla="*/ 0 h 1"/>
                <a:gd name="T8" fmla="*/ 1161 w 891"/>
                <a:gd name="T9" fmla="*/ 0 h 1"/>
                <a:gd name="T10" fmla="*/ 1161 w 891"/>
                <a:gd name="T11" fmla="*/ 0 h 1"/>
                <a:gd name="T12" fmla="*/ 1161 w 891"/>
                <a:gd name="T13" fmla="*/ 0 h 1"/>
                <a:gd name="T14" fmla="*/ 0 60000 65536"/>
                <a:gd name="T15" fmla="*/ 0 60000 65536"/>
                <a:gd name="T16" fmla="*/ 0 60000 65536"/>
                <a:gd name="T17" fmla="*/ 0 60000 65536"/>
                <a:gd name="T18" fmla="*/ 0 60000 65536"/>
                <a:gd name="T19" fmla="*/ 0 60000 65536"/>
                <a:gd name="T20" fmla="*/ 0 60000 65536"/>
                <a:gd name="T21" fmla="*/ 0 w 891"/>
                <a:gd name="T22" fmla="*/ 0 h 1"/>
                <a:gd name="T23" fmla="*/ 891 w 89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1" h="1">
                  <a:moveTo>
                    <a:pt x="891" y="0"/>
                  </a:moveTo>
                  <a:lnTo>
                    <a:pt x="0" y="0"/>
                  </a:lnTo>
                  <a:lnTo>
                    <a:pt x="891" y="0"/>
                  </a:lnTo>
                  <a:close/>
                  <a:moveTo>
                    <a:pt x="891" y="0"/>
                  </a:moveTo>
                  <a:lnTo>
                    <a:pt x="891" y="0"/>
                  </a:lnTo>
                  <a:close/>
                </a:path>
              </a:pathLst>
            </a:custGeom>
            <a:solidFill>
              <a:srgbClr val="000000"/>
            </a:solidFill>
            <a:ln w="9525">
              <a:solidFill>
                <a:schemeClr val="tx1"/>
              </a:solidFill>
              <a:round/>
              <a:headEnd/>
              <a:tailEnd/>
            </a:ln>
          </p:spPr>
          <p:txBody>
            <a:bodyPr/>
            <a:lstStyle/>
            <a:p>
              <a:endParaRPr lang="en-US"/>
            </a:p>
          </p:txBody>
        </p:sp>
        <p:sp>
          <p:nvSpPr>
            <p:cNvPr id="35907" name="Freeform 188"/>
            <p:cNvSpPr>
              <a:spLocks/>
            </p:cNvSpPr>
            <p:nvPr/>
          </p:nvSpPr>
          <p:spPr bwMode="auto">
            <a:xfrm>
              <a:off x="3524" y="1294"/>
              <a:ext cx="146" cy="109"/>
            </a:xfrm>
            <a:custGeom>
              <a:avLst/>
              <a:gdLst>
                <a:gd name="T0" fmla="*/ 84 w 137"/>
                <a:gd name="T1" fmla="*/ 160 h 96"/>
                <a:gd name="T2" fmla="*/ 53 w 137"/>
                <a:gd name="T3" fmla="*/ 150 h 96"/>
                <a:gd name="T4" fmla="*/ 22 w 137"/>
                <a:gd name="T5" fmla="*/ 140 h 96"/>
                <a:gd name="T6" fmla="*/ 6 w 137"/>
                <a:gd name="T7" fmla="*/ 110 h 96"/>
                <a:gd name="T8" fmla="*/ 0 w 137"/>
                <a:gd name="T9" fmla="*/ 79 h 96"/>
                <a:gd name="T10" fmla="*/ 6 w 137"/>
                <a:gd name="T11" fmla="*/ 50 h 96"/>
                <a:gd name="T12" fmla="*/ 22 w 137"/>
                <a:gd name="T13" fmla="*/ 30 h 96"/>
                <a:gd name="T14" fmla="*/ 53 w 137"/>
                <a:gd name="T15" fmla="*/ 10 h 96"/>
                <a:gd name="T16" fmla="*/ 84 w 137"/>
                <a:gd name="T17" fmla="*/ 0 h 96"/>
                <a:gd name="T18" fmla="*/ 123 w 137"/>
                <a:gd name="T19" fmla="*/ 10 h 96"/>
                <a:gd name="T20" fmla="*/ 153 w 137"/>
                <a:gd name="T21" fmla="*/ 30 h 96"/>
                <a:gd name="T22" fmla="*/ 169 w 137"/>
                <a:gd name="T23" fmla="*/ 50 h 96"/>
                <a:gd name="T24" fmla="*/ 177 w 137"/>
                <a:gd name="T25" fmla="*/ 79 h 96"/>
                <a:gd name="T26" fmla="*/ 169 w 137"/>
                <a:gd name="T27" fmla="*/ 110 h 96"/>
                <a:gd name="T28" fmla="*/ 153 w 137"/>
                <a:gd name="T29" fmla="*/ 140 h 96"/>
                <a:gd name="T30" fmla="*/ 123 w 137"/>
                <a:gd name="T31" fmla="*/ 150 h 96"/>
                <a:gd name="T32" fmla="*/ 84 w 137"/>
                <a:gd name="T33" fmla="*/ 160 h 96"/>
                <a:gd name="T34" fmla="*/ 84 w 137"/>
                <a:gd name="T35" fmla="*/ 160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96"/>
                <a:gd name="T56" fmla="*/ 137 w 137"/>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close/>
                </a:path>
              </a:pathLst>
            </a:custGeom>
            <a:solidFill>
              <a:srgbClr val="FFFFFF"/>
            </a:solidFill>
            <a:ln w="9525">
              <a:solidFill>
                <a:schemeClr val="tx1"/>
              </a:solidFill>
              <a:round/>
              <a:headEnd/>
              <a:tailEnd/>
            </a:ln>
          </p:spPr>
          <p:txBody>
            <a:bodyPr/>
            <a:lstStyle/>
            <a:p>
              <a:endParaRPr lang="en-US"/>
            </a:p>
          </p:txBody>
        </p:sp>
        <p:sp>
          <p:nvSpPr>
            <p:cNvPr id="35908" name="Freeform 189"/>
            <p:cNvSpPr>
              <a:spLocks/>
            </p:cNvSpPr>
            <p:nvPr/>
          </p:nvSpPr>
          <p:spPr bwMode="auto">
            <a:xfrm>
              <a:off x="3524" y="1348"/>
              <a:ext cx="69" cy="55"/>
            </a:xfrm>
            <a:custGeom>
              <a:avLst/>
              <a:gdLst>
                <a:gd name="T0" fmla="*/ 82 w 65"/>
                <a:gd name="T1" fmla="*/ 83 h 48"/>
                <a:gd name="T2" fmla="*/ 53 w 65"/>
                <a:gd name="T3" fmla="*/ 72 h 48"/>
                <a:gd name="T4" fmla="*/ 22 w 65"/>
                <a:gd name="T5" fmla="*/ 62 h 48"/>
                <a:gd name="T6" fmla="*/ 6 w 65"/>
                <a:gd name="T7" fmla="*/ 32 h 48"/>
                <a:gd name="T8" fmla="*/ 0 w 65"/>
                <a:gd name="T9" fmla="*/ 0 h 48"/>
                <a:gd name="T10" fmla="*/ 0 w 65"/>
                <a:gd name="T11" fmla="*/ 0 h 48"/>
                <a:gd name="T12" fmla="*/ 6 w 65"/>
                <a:gd name="T13" fmla="*/ 32 h 48"/>
                <a:gd name="T14" fmla="*/ 22 w 65"/>
                <a:gd name="T15" fmla="*/ 62 h 48"/>
                <a:gd name="T16" fmla="*/ 53 w 65"/>
                <a:gd name="T17" fmla="*/ 72 h 48"/>
                <a:gd name="T18" fmla="*/ 82 w 65"/>
                <a:gd name="T19" fmla="*/ 83 h 48"/>
                <a:gd name="T20" fmla="*/ 82 w 65"/>
                <a:gd name="T21" fmla="*/ 8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48"/>
                <a:gd name="T35" fmla="*/ 65 w 65"/>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48">
                  <a:moveTo>
                    <a:pt x="65" y="48"/>
                  </a:moveTo>
                  <a:lnTo>
                    <a:pt x="41" y="42"/>
                  </a:lnTo>
                  <a:lnTo>
                    <a:pt x="18" y="36"/>
                  </a:lnTo>
                  <a:lnTo>
                    <a:pt x="6" y="18"/>
                  </a:lnTo>
                  <a:lnTo>
                    <a:pt x="0" y="0"/>
                  </a:lnTo>
                  <a:lnTo>
                    <a:pt x="6" y="18"/>
                  </a:lnTo>
                  <a:lnTo>
                    <a:pt x="18" y="36"/>
                  </a:lnTo>
                  <a:lnTo>
                    <a:pt x="41" y="42"/>
                  </a:lnTo>
                  <a:lnTo>
                    <a:pt x="65" y="48"/>
                  </a:lnTo>
                  <a:close/>
                </a:path>
              </a:pathLst>
            </a:custGeom>
            <a:solidFill>
              <a:srgbClr val="000000"/>
            </a:solidFill>
            <a:ln w="9525">
              <a:solidFill>
                <a:schemeClr val="tx1"/>
              </a:solidFill>
              <a:round/>
              <a:headEnd/>
              <a:tailEnd/>
            </a:ln>
          </p:spPr>
          <p:txBody>
            <a:bodyPr/>
            <a:lstStyle/>
            <a:p>
              <a:endParaRPr lang="en-US"/>
            </a:p>
          </p:txBody>
        </p:sp>
        <p:sp>
          <p:nvSpPr>
            <p:cNvPr id="35909" name="Freeform 190"/>
            <p:cNvSpPr>
              <a:spLocks noEditPoints="1"/>
            </p:cNvSpPr>
            <p:nvPr/>
          </p:nvSpPr>
          <p:spPr bwMode="auto">
            <a:xfrm>
              <a:off x="3524" y="1294"/>
              <a:ext cx="69" cy="54"/>
            </a:xfrm>
            <a:custGeom>
              <a:avLst/>
              <a:gdLst>
                <a:gd name="T0" fmla="*/ 0 w 65"/>
                <a:gd name="T1" fmla="*/ 78 h 48"/>
                <a:gd name="T2" fmla="*/ 6 w 65"/>
                <a:gd name="T3" fmla="*/ 48 h 48"/>
                <a:gd name="T4" fmla="*/ 22 w 65"/>
                <a:gd name="T5" fmla="*/ 29 h 48"/>
                <a:gd name="T6" fmla="*/ 53 w 65"/>
                <a:gd name="T7" fmla="*/ 10 h 48"/>
                <a:gd name="T8" fmla="*/ 82 w 65"/>
                <a:gd name="T9" fmla="*/ 0 h 48"/>
                <a:gd name="T10" fmla="*/ 82 w 65"/>
                <a:gd name="T11" fmla="*/ 0 h 48"/>
                <a:gd name="T12" fmla="*/ 53 w 65"/>
                <a:gd name="T13" fmla="*/ 10 h 48"/>
                <a:gd name="T14" fmla="*/ 22 w 65"/>
                <a:gd name="T15" fmla="*/ 29 h 48"/>
                <a:gd name="T16" fmla="*/ 6 w 65"/>
                <a:gd name="T17" fmla="*/ 48 h 48"/>
                <a:gd name="T18" fmla="*/ 0 w 65"/>
                <a:gd name="T19" fmla="*/ 78 h 48"/>
                <a:gd name="T20" fmla="*/ 0 w 65"/>
                <a:gd name="T21" fmla="*/ 78 h 48"/>
                <a:gd name="T22" fmla="*/ 0 w 65"/>
                <a:gd name="T23" fmla="*/ 78 h 48"/>
                <a:gd name="T24" fmla="*/ 0 w 65"/>
                <a:gd name="T25" fmla="*/ 78 h 48"/>
                <a:gd name="T26" fmla="*/ 0 w 65"/>
                <a:gd name="T27" fmla="*/ 7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48"/>
                <a:gd name="T44" fmla="*/ 65 w 65"/>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48">
                  <a:moveTo>
                    <a:pt x="0" y="48"/>
                  </a:moveTo>
                  <a:lnTo>
                    <a:pt x="6" y="30"/>
                  </a:lnTo>
                  <a:lnTo>
                    <a:pt x="18" y="18"/>
                  </a:lnTo>
                  <a:lnTo>
                    <a:pt x="41" y="6"/>
                  </a:lnTo>
                  <a:lnTo>
                    <a:pt x="65" y="0"/>
                  </a:lnTo>
                  <a:lnTo>
                    <a:pt x="41" y="6"/>
                  </a:lnTo>
                  <a:lnTo>
                    <a:pt x="18" y="18"/>
                  </a:lnTo>
                  <a:lnTo>
                    <a:pt x="6" y="30"/>
                  </a:lnTo>
                  <a:lnTo>
                    <a:pt x="0" y="48"/>
                  </a:lnTo>
                  <a:close/>
                  <a:moveTo>
                    <a:pt x="0" y="48"/>
                  </a:moveTo>
                  <a:lnTo>
                    <a:pt x="0" y="48"/>
                  </a:lnTo>
                  <a:close/>
                </a:path>
              </a:pathLst>
            </a:custGeom>
            <a:solidFill>
              <a:srgbClr val="000000"/>
            </a:solidFill>
            <a:ln w="9525">
              <a:solidFill>
                <a:schemeClr val="tx1"/>
              </a:solidFill>
              <a:round/>
              <a:headEnd/>
              <a:tailEnd/>
            </a:ln>
          </p:spPr>
          <p:txBody>
            <a:bodyPr/>
            <a:lstStyle/>
            <a:p>
              <a:endParaRPr lang="en-US"/>
            </a:p>
          </p:txBody>
        </p:sp>
        <p:sp>
          <p:nvSpPr>
            <p:cNvPr id="35910" name="Freeform 191"/>
            <p:cNvSpPr>
              <a:spLocks noEditPoints="1"/>
            </p:cNvSpPr>
            <p:nvPr/>
          </p:nvSpPr>
          <p:spPr bwMode="auto">
            <a:xfrm>
              <a:off x="3593" y="1294"/>
              <a:ext cx="77" cy="54"/>
            </a:xfrm>
            <a:custGeom>
              <a:avLst/>
              <a:gdLst>
                <a:gd name="T0" fmla="*/ 0 w 72"/>
                <a:gd name="T1" fmla="*/ 0 h 48"/>
                <a:gd name="T2" fmla="*/ 39 w 72"/>
                <a:gd name="T3" fmla="*/ 10 h 48"/>
                <a:gd name="T4" fmla="*/ 71 w 72"/>
                <a:gd name="T5" fmla="*/ 29 h 48"/>
                <a:gd name="T6" fmla="*/ 87 w 72"/>
                <a:gd name="T7" fmla="*/ 48 h 48"/>
                <a:gd name="T8" fmla="*/ 94 w 72"/>
                <a:gd name="T9" fmla="*/ 78 h 48"/>
                <a:gd name="T10" fmla="*/ 94 w 72"/>
                <a:gd name="T11" fmla="*/ 78 h 48"/>
                <a:gd name="T12" fmla="*/ 87 w 72"/>
                <a:gd name="T13" fmla="*/ 48 h 48"/>
                <a:gd name="T14" fmla="*/ 71 w 72"/>
                <a:gd name="T15" fmla="*/ 29 h 48"/>
                <a:gd name="T16" fmla="*/ 39 w 72"/>
                <a:gd name="T17" fmla="*/ 10 h 48"/>
                <a:gd name="T18" fmla="*/ 0 w 72"/>
                <a:gd name="T19" fmla="*/ 0 h 48"/>
                <a:gd name="T20" fmla="*/ 0 w 72"/>
                <a:gd name="T21" fmla="*/ 0 h 48"/>
                <a:gd name="T22" fmla="*/ 0 w 72"/>
                <a:gd name="T23" fmla="*/ 0 h 48"/>
                <a:gd name="T24" fmla="*/ 0 w 72"/>
                <a:gd name="T25" fmla="*/ 0 h 48"/>
                <a:gd name="T26" fmla="*/ 0 w 72"/>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8"/>
                <a:gd name="T44" fmla="*/ 72 w 72"/>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8">
                  <a:moveTo>
                    <a:pt x="0" y="0"/>
                  </a:moveTo>
                  <a:lnTo>
                    <a:pt x="30" y="6"/>
                  </a:lnTo>
                  <a:lnTo>
                    <a:pt x="54" y="18"/>
                  </a:lnTo>
                  <a:lnTo>
                    <a:pt x="66" y="30"/>
                  </a:lnTo>
                  <a:lnTo>
                    <a:pt x="72" y="48"/>
                  </a:lnTo>
                  <a:lnTo>
                    <a:pt x="66" y="30"/>
                  </a:lnTo>
                  <a:lnTo>
                    <a:pt x="54" y="18"/>
                  </a:lnTo>
                  <a:lnTo>
                    <a:pt x="30" y="6"/>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911" name="Freeform 192"/>
            <p:cNvSpPr>
              <a:spLocks noEditPoints="1"/>
            </p:cNvSpPr>
            <p:nvPr/>
          </p:nvSpPr>
          <p:spPr bwMode="auto">
            <a:xfrm>
              <a:off x="3593" y="1348"/>
              <a:ext cx="77" cy="55"/>
            </a:xfrm>
            <a:custGeom>
              <a:avLst/>
              <a:gdLst>
                <a:gd name="T0" fmla="*/ 94 w 72"/>
                <a:gd name="T1" fmla="*/ 0 h 48"/>
                <a:gd name="T2" fmla="*/ 87 w 72"/>
                <a:gd name="T3" fmla="*/ 32 h 48"/>
                <a:gd name="T4" fmla="*/ 71 w 72"/>
                <a:gd name="T5" fmla="*/ 62 h 48"/>
                <a:gd name="T6" fmla="*/ 39 w 72"/>
                <a:gd name="T7" fmla="*/ 72 h 48"/>
                <a:gd name="T8" fmla="*/ 0 w 72"/>
                <a:gd name="T9" fmla="*/ 83 h 48"/>
                <a:gd name="T10" fmla="*/ 0 w 72"/>
                <a:gd name="T11" fmla="*/ 83 h 48"/>
                <a:gd name="T12" fmla="*/ 39 w 72"/>
                <a:gd name="T13" fmla="*/ 72 h 48"/>
                <a:gd name="T14" fmla="*/ 71 w 72"/>
                <a:gd name="T15" fmla="*/ 62 h 48"/>
                <a:gd name="T16" fmla="*/ 87 w 72"/>
                <a:gd name="T17" fmla="*/ 32 h 48"/>
                <a:gd name="T18" fmla="*/ 94 w 72"/>
                <a:gd name="T19" fmla="*/ 0 h 48"/>
                <a:gd name="T20" fmla="*/ 94 w 72"/>
                <a:gd name="T21" fmla="*/ 0 h 48"/>
                <a:gd name="T22" fmla="*/ 94 w 72"/>
                <a:gd name="T23" fmla="*/ 0 h 48"/>
                <a:gd name="T24" fmla="*/ 94 w 72"/>
                <a:gd name="T25" fmla="*/ 0 h 48"/>
                <a:gd name="T26" fmla="*/ 94 w 72"/>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8"/>
                <a:gd name="T44" fmla="*/ 72 w 72"/>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8">
                  <a:moveTo>
                    <a:pt x="72" y="0"/>
                  </a:moveTo>
                  <a:lnTo>
                    <a:pt x="66" y="18"/>
                  </a:lnTo>
                  <a:lnTo>
                    <a:pt x="54" y="36"/>
                  </a:lnTo>
                  <a:lnTo>
                    <a:pt x="30" y="42"/>
                  </a:lnTo>
                  <a:lnTo>
                    <a:pt x="0" y="48"/>
                  </a:lnTo>
                  <a:lnTo>
                    <a:pt x="30" y="42"/>
                  </a:lnTo>
                  <a:lnTo>
                    <a:pt x="54" y="36"/>
                  </a:lnTo>
                  <a:lnTo>
                    <a:pt x="66" y="18"/>
                  </a:lnTo>
                  <a:lnTo>
                    <a:pt x="72" y="0"/>
                  </a:lnTo>
                  <a:close/>
                  <a:moveTo>
                    <a:pt x="72" y="0"/>
                  </a:moveTo>
                  <a:lnTo>
                    <a:pt x="72" y="0"/>
                  </a:lnTo>
                  <a:close/>
                </a:path>
              </a:pathLst>
            </a:custGeom>
            <a:solidFill>
              <a:srgbClr val="000000"/>
            </a:solidFill>
            <a:ln w="9525">
              <a:solidFill>
                <a:schemeClr val="tx1"/>
              </a:solidFill>
              <a:round/>
              <a:headEnd/>
              <a:tailEnd/>
            </a:ln>
          </p:spPr>
          <p:txBody>
            <a:bodyPr/>
            <a:lstStyle/>
            <a:p>
              <a:endParaRPr lang="en-US"/>
            </a:p>
          </p:txBody>
        </p:sp>
        <p:sp>
          <p:nvSpPr>
            <p:cNvPr id="35912" name="Freeform 193"/>
            <p:cNvSpPr>
              <a:spLocks/>
            </p:cNvSpPr>
            <p:nvPr/>
          </p:nvSpPr>
          <p:spPr bwMode="auto">
            <a:xfrm>
              <a:off x="3593" y="1403"/>
              <a:ext cx="2" cy="1"/>
            </a:xfrm>
            <a:custGeom>
              <a:avLst/>
              <a:gdLst>
                <a:gd name="T0" fmla="*/ 0 w 2"/>
                <a:gd name="T1" fmla="*/ 0 h 1"/>
                <a:gd name="T2" fmla="*/ 0 w 2"/>
                <a:gd name="T3" fmla="*/ 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913" name="Freeform 194"/>
            <p:cNvSpPr>
              <a:spLocks/>
            </p:cNvSpPr>
            <p:nvPr/>
          </p:nvSpPr>
          <p:spPr bwMode="auto">
            <a:xfrm>
              <a:off x="3531" y="3067"/>
              <a:ext cx="146" cy="114"/>
            </a:xfrm>
            <a:custGeom>
              <a:avLst/>
              <a:gdLst>
                <a:gd name="T0" fmla="*/ 84 w 137"/>
                <a:gd name="T1" fmla="*/ 165 h 101"/>
                <a:gd name="T2" fmla="*/ 53 w 137"/>
                <a:gd name="T3" fmla="*/ 155 h 101"/>
                <a:gd name="T4" fmla="*/ 22 w 137"/>
                <a:gd name="T5" fmla="*/ 135 h 101"/>
                <a:gd name="T6" fmla="*/ 6 w 137"/>
                <a:gd name="T7" fmla="*/ 115 h 101"/>
                <a:gd name="T8" fmla="*/ 0 w 137"/>
                <a:gd name="T9" fmla="*/ 77 h 101"/>
                <a:gd name="T10" fmla="*/ 6 w 137"/>
                <a:gd name="T11" fmla="*/ 49 h 101"/>
                <a:gd name="T12" fmla="*/ 22 w 137"/>
                <a:gd name="T13" fmla="*/ 29 h 101"/>
                <a:gd name="T14" fmla="*/ 53 w 137"/>
                <a:gd name="T15" fmla="*/ 10 h 101"/>
                <a:gd name="T16" fmla="*/ 84 w 137"/>
                <a:gd name="T17" fmla="*/ 0 h 101"/>
                <a:gd name="T18" fmla="*/ 123 w 137"/>
                <a:gd name="T19" fmla="*/ 10 h 101"/>
                <a:gd name="T20" fmla="*/ 153 w 137"/>
                <a:gd name="T21" fmla="*/ 29 h 101"/>
                <a:gd name="T22" fmla="*/ 169 w 137"/>
                <a:gd name="T23" fmla="*/ 49 h 101"/>
                <a:gd name="T24" fmla="*/ 177 w 137"/>
                <a:gd name="T25" fmla="*/ 77 h 101"/>
                <a:gd name="T26" fmla="*/ 169 w 137"/>
                <a:gd name="T27" fmla="*/ 115 h 101"/>
                <a:gd name="T28" fmla="*/ 153 w 137"/>
                <a:gd name="T29" fmla="*/ 135 h 101"/>
                <a:gd name="T30" fmla="*/ 123 w 137"/>
                <a:gd name="T31" fmla="*/ 155 h 101"/>
                <a:gd name="T32" fmla="*/ 84 w 137"/>
                <a:gd name="T33" fmla="*/ 165 h 101"/>
                <a:gd name="T34" fmla="*/ 84 w 137"/>
                <a:gd name="T35" fmla="*/ 165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
                <a:gd name="T55" fmla="*/ 0 h 101"/>
                <a:gd name="T56" fmla="*/ 137 w 137"/>
                <a:gd name="T57" fmla="*/ 101 h 1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close/>
                </a:path>
              </a:pathLst>
            </a:custGeom>
            <a:solidFill>
              <a:srgbClr val="FFFFFF"/>
            </a:solidFill>
            <a:ln w="9525">
              <a:solidFill>
                <a:schemeClr val="tx1"/>
              </a:solidFill>
              <a:round/>
              <a:headEnd/>
              <a:tailEnd/>
            </a:ln>
          </p:spPr>
          <p:txBody>
            <a:bodyPr/>
            <a:lstStyle/>
            <a:p>
              <a:endParaRPr lang="en-US"/>
            </a:p>
          </p:txBody>
        </p:sp>
        <p:sp>
          <p:nvSpPr>
            <p:cNvPr id="35914" name="Freeform 195"/>
            <p:cNvSpPr>
              <a:spLocks/>
            </p:cNvSpPr>
            <p:nvPr/>
          </p:nvSpPr>
          <p:spPr bwMode="auto">
            <a:xfrm>
              <a:off x="3531" y="3120"/>
              <a:ext cx="69" cy="61"/>
            </a:xfrm>
            <a:custGeom>
              <a:avLst/>
              <a:gdLst>
                <a:gd name="T0" fmla="*/ 82 w 65"/>
                <a:gd name="T1" fmla="*/ 88 h 54"/>
                <a:gd name="T2" fmla="*/ 53 w 65"/>
                <a:gd name="T3" fmla="*/ 78 h 54"/>
                <a:gd name="T4" fmla="*/ 22 w 65"/>
                <a:gd name="T5" fmla="*/ 59 h 54"/>
                <a:gd name="T6" fmla="*/ 6 w 65"/>
                <a:gd name="T7" fmla="*/ 38 h 54"/>
                <a:gd name="T8" fmla="*/ 0 w 65"/>
                <a:gd name="T9" fmla="*/ 0 h 54"/>
                <a:gd name="T10" fmla="*/ 0 w 65"/>
                <a:gd name="T11" fmla="*/ 0 h 54"/>
                <a:gd name="T12" fmla="*/ 6 w 65"/>
                <a:gd name="T13" fmla="*/ 38 h 54"/>
                <a:gd name="T14" fmla="*/ 22 w 65"/>
                <a:gd name="T15" fmla="*/ 59 h 54"/>
                <a:gd name="T16" fmla="*/ 53 w 65"/>
                <a:gd name="T17" fmla="*/ 78 h 54"/>
                <a:gd name="T18" fmla="*/ 82 w 65"/>
                <a:gd name="T19" fmla="*/ 88 h 54"/>
                <a:gd name="T20" fmla="*/ 82 w 65"/>
                <a:gd name="T21" fmla="*/ 88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54"/>
                <a:gd name="T35" fmla="*/ 65 w 6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54">
                  <a:moveTo>
                    <a:pt x="65" y="54"/>
                  </a:moveTo>
                  <a:lnTo>
                    <a:pt x="41" y="48"/>
                  </a:lnTo>
                  <a:lnTo>
                    <a:pt x="18" y="36"/>
                  </a:lnTo>
                  <a:lnTo>
                    <a:pt x="6" y="24"/>
                  </a:lnTo>
                  <a:lnTo>
                    <a:pt x="0" y="0"/>
                  </a:lnTo>
                  <a:lnTo>
                    <a:pt x="6" y="24"/>
                  </a:lnTo>
                  <a:lnTo>
                    <a:pt x="18" y="36"/>
                  </a:lnTo>
                  <a:lnTo>
                    <a:pt x="41" y="48"/>
                  </a:lnTo>
                  <a:lnTo>
                    <a:pt x="65" y="54"/>
                  </a:lnTo>
                  <a:close/>
                </a:path>
              </a:pathLst>
            </a:custGeom>
            <a:solidFill>
              <a:srgbClr val="000000"/>
            </a:solidFill>
            <a:ln w="9525">
              <a:solidFill>
                <a:schemeClr val="tx1"/>
              </a:solidFill>
              <a:round/>
              <a:headEnd/>
              <a:tailEnd/>
            </a:ln>
          </p:spPr>
          <p:txBody>
            <a:bodyPr/>
            <a:lstStyle/>
            <a:p>
              <a:endParaRPr lang="en-US"/>
            </a:p>
          </p:txBody>
        </p:sp>
        <p:sp>
          <p:nvSpPr>
            <p:cNvPr id="35915" name="Freeform 196"/>
            <p:cNvSpPr>
              <a:spLocks noEditPoints="1"/>
            </p:cNvSpPr>
            <p:nvPr/>
          </p:nvSpPr>
          <p:spPr bwMode="auto">
            <a:xfrm>
              <a:off x="3531" y="3067"/>
              <a:ext cx="69" cy="53"/>
            </a:xfrm>
            <a:custGeom>
              <a:avLst/>
              <a:gdLst>
                <a:gd name="T0" fmla="*/ 0 w 65"/>
                <a:gd name="T1" fmla="*/ 77 h 47"/>
                <a:gd name="T2" fmla="*/ 6 w 65"/>
                <a:gd name="T3" fmla="*/ 48 h 47"/>
                <a:gd name="T4" fmla="*/ 22 w 65"/>
                <a:gd name="T5" fmla="*/ 29 h 47"/>
                <a:gd name="T6" fmla="*/ 53 w 65"/>
                <a:gd name="T7" fmla="*/ 10 h 47"/>
                <a:gd name="T8" fmla="*/ 82 w 65"/>
                <a:gd name="T9" fmla="*/ 0 h 47"/>
                <a:gd name="T10" fmla="*/ 82 w 65"/>
                <a:gd name="T11" fmla="*/ 0 h 47"/>
                <a:gd name="T12" fmla="*/ 53 w 65"/>
                <a:gd name="T13" fmla="*/ 10 h 47"/>
                <a:gd name="T14" fmla="*/ 22 w 65"/>
                <a:gd name="T15" fmla="*/ 29 h 47"/>
                <a:gd name="T16" fmla="*/ 6 w 65"/>
                <a:gd name="T17" fmla="*/ 48 h 47"/>
                <a:gd name="T18" fmla="*/ 0 w 65"/>
                <a:gd name="T19" fmla="*/ 77 h 47"/>
                <a:gd name="T20" fmla="*/ 0 w 65"/>
                <a:gd name="T21" fmla="*/ 77 h 47"/>
                <a:gd name="T22" fmla="*/ 0 w 65"/>
                <a:gd name="T23" fmla="*/ 77 h 47"/>
                <a:gd name="T24" fmla="*/ 0 w 65"/>
                <a:gd name="T25" fmla="*/ 77 h 47"/>
                <a:gd name="T26" fmla="*/ 0 w 65"/>
                <a:gd name="T27" fmla="*/ 77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47"/>
                <a:gd name="T44" fmla="*/ 65 w 65"/>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47">
                  <a:moveTo>
                    <a:pt x="0" y="47"/>
                  </a:moveTo>
                  <a:lnTo>
                    <a:pt x="6" y="30"/>
                  </a:lnTo>
                  <a:lnTo>
                    <a:pt x="18" y="18"/>
                  </a:lnTo>
                  <a:lnTo>
                    <a:pt x="41" y="6"/>
                  </a:lnTo>
                  <a:lnTo>
                    <a:pt x="65" y="0"/>
                  </a:lnTo>
                  <a:lnTo>
                    <a:pt x="41" y="6"/>
                  </a:lnTo>
                  <a:lnTo>
                    <a:pt x="18" y="18"/>
                  </a:lnTo>
                  <a:lnTo>
                    <a:pt x="6" y="30"/>
                  </a:lnTo>
                  <a:lnTo>
                    <a:pt x="0" y="47"/>
                  </a:lnTo>
                  <a:close/>
                  <a:moveTo>
                    <a:pt x="0" y="47"/>
                  </a:moveTo>
                  <a:lnTo>
                    <a:pt x="0" y="47"/>
                  </a:lnTo>
                  <a:close/>
                </a:path>
              </a:pathLst>
            </a:custGeom>
            <a:solidFill>
              <a:srgbClr val="000000"/>
            </a:solidFill>
            <a:ln w="9525">
              <a:solidFill>
                <a:schemeClr val="tx1"/>
              </a:solidFill>
              <a:round/>
              <a:headEnd/>
              <a:tailEnd/>
            </a:ln>
          </p:spPr>
          <p:txBody>
            <a:bodyPr/>
            <a:lstStyle/>
            <a:p>
              <a:endParaRPr lang="en-US"/>
            </a:p>
          </p:txBody>
        </p:sp>
        <p:sp>
          <p:nvSpPr>
            <p:cNvPr id="35916" name="Freeform 197"/>
            <p:cNvSpPr>
              <a:spLocks noEditPoints="1"/>
            </p:cNvSpPr>
            <p:nvPr/>
          </p:nvSpPr>
          <p:spPr bwMode="auto">
            <a:xfrm>
              <a:off x="3600" y="3067"/>
              <a:ext cx="77" cy="53"/>
            </a:xfrm>
            <a:custGeom>
              <a:avLst/>
              <a:gdLst>
                <a:gd name="T0" fmla="*/ 0 w 72"/>
                <a:gd name="T1" fmla="*/ 0 h 47"/>
                <a:gd name="T2" fmla="*/ 39 w 72"/>
                <a:gd name="T3" fmla="*/ 10 h 47"/>
                <a:gd name="T4" fmla="*/ 71 w 72"/>
                <a:gd name="T5" fmla="*/ 29 h 47"/>
                <a:gd name="T6" fmla="*/ 87 w 72"/>
                <a:gd name="T7" fmla="*/ 48 h 47"/>
                <a:gd name="T8" fmla="*/ 94 w 72"/>
                <a:gd name="T9" fmla="*/ 77 h 47"/>
                <a:gd name="T10" fmla="*/ 94 w 72"/>
                <a:gd name="T11" fmla="*/ 77 h 47"/>
                <a:gd name="T12" fmla="*/ 87 w 72"/>
                <a:gd name="T13" fmla="*/ 48 h 47"/>
                <a:gd name="T14" fmla="*/ 71 w 72"/>
                <a:gd name="T15" fmla="*/ 29 h 47"/>
                <a:gd name="T16" fmla="*/ 39 w 72"/>
                <a:gd name="T17" fmla="*/ 10 h 47"/>
                <a:gd name="T18" fmla="*/ 0 w 72"/>
                <a:gd name="T19" fmla="*/ 0 h 47"/>
                <a:gd name="T20" fmla="*/ 0 w 72"/>
                <a:gd name="T21" fmla="*/ 0 h 47"/>
                <a:gd name="T22" fmla="*/ 0 w 72"/>
                <a:gd name="T23" fmla="*/ 0 h 47"/>
                <a:gd name="T24" fmla="*/ 0 w 72"/>
                <a:gd name="T25" fmla="*/ 0 h 47"/>
                <a:gd name="T26" fmla="*/ 0 w 72"/>
                <a:gd name="T27" fmla="*/ 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47"/>
                <a:gd name="T44" fmla="*/ 72 w 72"/>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47">
                  <a:moveTo>
                    <a:pt x="0" y="0"/>
                  </a:moveTo>
                  <a:lnTo>
                    <a:pt x="30" y="6"/>
                  </a:lnTo>
                  <a:lnTo>
                    <a:pt x="54" y="18"/>
                  </a:lnTo>
                  <a:lnTo>
                    <a:pt x="66" y="30"/>
                  </a:lnTo>
                  <a:lnTo>
                    <a:pt x="72" y="47"/>
                  </a:lnTo>
                  <a:lnTo>
                    <a:pt x="66" y="30"/>
                  </a:lnTo>
                  <a:lnTo>
                    <a:pt x="54" y="18"/>
                  </a:lnTo>
                  <a:lnTo>
                    <a:pt x="30" y="6"/>
                  </a:lnTo>
                  <a:lnTo>
                    <a:pt x="0" y="0"/>
                  </a:lnTo>
                  <a:close/>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917" name="Freeform 198"/>
            <p:cNvSpPr>
              <a:spLocks noEditPoints="1"/>
            </p:cNvSpPr>
            <p:nvPr/>
          </p:nvSpPr>
          <p:spPr bwMode="auto">
            <a:xfrm>
              <a:off x="3600" y="3120"/>
              <a:ext cx="77" cy="61"/>
            </a:xfrm>
            <a:custGeom>
              <a:avLst/>
              <a:gdLst>
                <a:gd name="T0" fmla="*/ 94 w 72"/>
                <a:gd name="T1" fmla="*/ 0 h 54"/>
                <a:gd name="T2" fmla="*/ 87 w 72"/>
                <a:gd name="T3" fmla="*/ 38 h 54"/>
                <a:gd name="T4" fmla="*/ 71 w 72"/>
                <a:gd name="T5" fmla="*/ 59 h 54"/>
                <a:gd name="T6" fmla="*/ 39 w 72"/>
                <a:gd name="T7" fmla="*/ 78 h 54"/>
                <a:gd name="T8" fmla="*/ 0 w 72"/>
                <a:gd name="T9" fmla="*/ 88 h 54"/>
                <a:gd name="T10" fmla="*/ 0 w 72"/>
                <a:gd name="T11" fmla="*/ 88 h 54"/>
                <a:gd name="T12" fmla="*/ 39 w 72"/>
                <a:gd name="T13" fmla="*/ 78 h 54"/>
                <a:gd name="T14" fmla="*/ 71 w 72"/>
                <a:gd name="T15" fmla="*/ 59 h 54"/>
                <a:gd name="T16" fmla="*/ 87 w 72"/>
                <a:gd name="T17" fmla="*/ 38 h 54"/>
                <a:gd name="T18" fmla="*/ 94 w 72"/>
                <a:gd name="T19" fmla="*/ 0 h 54"/>
                <a:gd name="T20" fmla="*/ 94 w 72"/>
                <a:gd name="T21" fmla="*/ 0 h 54"/>
                <a:gd name="T22" fmla="*/ 94 w 72"/>
                <a:gd name="T23" fmla="*/ 0 h 54"/>
                <a:gd name="T24" fmla="*/ 94 w 72"/>
                <a:gd name="T25" fmla="*/ 0 h 54"/>
                <a:gd name="T26" fmla="*/ 94 w 7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54"/>
                <a:gd name="T44" fmla="*/ 72 w 7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54">
                  <a:moveTo>
                    <a:pt x="72" y="0"/>
                  </a:moveTo>
                  <a:lnTo>
                    <a:pt x="66" y="24"/>
                  </a:lnTo>
                  <a:lnTo>
                    <a:pt x="54" y="36"/>
                  </a:lnTo>
                  <a:lnTo>
                    <a:pt x="30" y="48"/>
                  </a:lnTo>
                  <a:lnTo>
                    <a:pt x="0" y="54"/>
                  </a:lnTo>
                  <a:lnTo>
                    <a:pt x="30" y="48"/>
                  </a:lnTo>
                  <a:lnTo>
                    <a:pt x="54" y="36"/>
                  </a:lnTo>
                  <a:lnTo>
                    <a:pt x="66" y="24"/>
                  </a:lnTo>
                  <a:lnTo>
                    <a:pt x="72" y="0"/>
                  </a:lnTo>
                  <a:close/>
                  <a:moveTo>
                    <a:pt x="72" y="0"/>
                  </a:moveTo>
                  <a:lnTo>
                    <a:pt x="72" y="0"/>
                  </a:lnTo>
                  <a:close/>
                </a:path>
              </a:pathLst>
            </a:custGeom>
            <a:solidFill>
              <a:srgbClr val="000000"/>
            </a:solidFill>
            <a:ln w="9525">
              <a:solidFill>
                <a:schemeClr val="tx1"/>
              </a:solidFill>
              <a:round/>
              <a:headEnd/>
              <a:tailEnd/>
            </a:ln>
          </p:spPr>
          <p:txBody>
            <a:bodyPr/>
            <a:lstStyle/>
            <a:p>
              <a:endParaRPr lang="en-US"/>
            </a:p>
          </p:txBody>
        </p:sp>
        <p:sp>
          <p:nvSpPr>
            <p:cNvPr id="35918" name="Freeform 199"/>
            <p:cNvSpPr>
              <a:spLocks/>
            </p:cNvSpPr>
            <p:nvPr/>
          </p:nvSpPr>
          <p:spPr bwMode="auto">
            <a:xfrm>
              <a:off x="3600" y="318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w="9525">
              <a:solidFill>
                <a:schemeClr val="tx1"/>
              </a:solidFill>
              <a:round/>
              <a:headEnd/>
              <a:tailEnd/>
            </a:ln>
          </p:spPr>
          <p:txBody>
            <a:bodyPr/>
            <a:lstStyle/>
            <a:p>
              <a:endParaRPr lang="en-US"/>
            </a:p>
          </p:txBody>
        </p:sp>
        <p:sp>
          <p:nvSpPr>
            <p:cNvPr id="35919" name="Freeform 200"/>
            <p:cNvSpPr>
              <a:spLocks/>
            </p:cNvSpPr>
            <p:nvPr/>
          </p:nvSpPr>
          <p:spPr bwMode="auto">
            <a:xfrm>
              <a:off x="4584" y="1995"/>
              <a:ext cx="76" cy="485"/>
            </a:xfrm>
            <a:custGeom>
              <a:avLst/>
              <a:gdLst>
                <a:gd name="T0" fmla="*/ 0 w 71"/>
                <a:gd name="T1" fmla="*/ 0 h 430"/>
                <a:gd name="T2" fmla="*/ 93 w 71"/>
                <a:gd name="T3" fmla="*/ 0 h 430"/>
                <a:gd name="T4" fmla="*/ 93 w 71"/>
                <a:gd name="T5" fmla="*/ 696 h 430"/>
                <a:gd name="T6" fmla="*/ 0 w 71"/>
                <a:gd name="T7" fmla="*/ 696 h 430"/>
                <a:gd name="T8" fmla="*/ 0 w 71"/>
                <a:gd name="T9" fmla="*/ 0 h 430"/>
                <a:gd name="T10" fmla="*/ 0 w 71"/>
                <a:gd name="T11" fmla="*/ 0 h 430"/>
                <a:gd name="T12" fmla="*/ 0 60000 65536"/>
                <a:gd name="T13" fmla="*/ 0 60000 65536"/>
                <a:gd name="T14" fmla="*/ 0 60000 65536"/>
                <a:gd name="T15" fmla="*/ 0 60000 65536"/>
                <a:gd name="T16" fmla="*/ 0 60000 65536"/>
                <a:gd name="T17" fmla="*/ 0 60000 65536"/>
                <a:gd name="T18" fmla="*/ 0 w 71"/>
                <a:gd name="T19" fmla="*/ 0 h 430"/>
                <a:gd name="T20" fmla="*/ 71 w 71"/>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71" h="430">
                  <a:moveTo>
                    <a:pt x="0" y="0"/>
                  </a:moveTo>
                  <a:lnTo>
                    <a:pt x="71" y="0"/>
                  </a:lnTo>
                  <a:lnTo>
                    <a:pt x="71" y="430"/>
                  </a:lnTo>
                  <a:lnTo>
                    <a:pt x="0" y="430"/>
                  </a:lnTo>
                  <a:lnTo>
                    <a:pt x="0" y="0"/>
                  </a:lnTo>
                  <a:close/>
                </a:path>
              </a:pathLst>
            </a:custGeom>
            <a:solidFill>
              <a:schemeClr val="bg1"/>
            </a:solidFill>
            <a:ln w="9525">
              <a:solidFill>
                <a:schemeClr val="bg1"/>
              </a:solidFill>
              <a:round/>
              <a:headEnd/>
              <a:tailEnd/>
            </a:ln>
          </p:spPr>
          <p:txBody>
            <a:bodyPr/>
            <a:lstStyle/>
            <a:p>
              <a:endParaRPr lang="en-US"/>
            </a:p>
          </p:txBody>
        </p:sp>
        <p:sp>
          <p:nvSpPr>
            <p:cNvPr id="35920" name="Freeform 201"/>
            <p:cNvSpPr>
              <a:spLocks/>
            </p:cNvSpPr>
            <p:nvPr/>
          </p:nvSpPr>
          <p:spPr bwMode="auto">
            <a:xfrm>
              <a:off x="4533" y="2453"/>
              <a:ext cx="95" cy="34"/>
            </a:xfrm>
            <a:custGeom>
              <a:avLst/>
              <a:gdLst>
                <a:gd name="T0" fmla="*/ 115 w 89"/>
                <a:gd name="T1" fmla="*/ 50 h 30"/>
                <a:gd name="T2" fmla="*/ 0 w 89"/>
                <a:gd name="T3" fmla="*/ 0 h 30"/>
                <a:gd name="T4" fmla="*/ 115 w 89"/>
                <a:gd name="T5" fmla="*/ 50 h 30"/>
                <a:gd name="T6" fmla="*/ 115 w 89"/>
                <a:gd name="T7" fmla="*/ 50 h 30"/>
                <a:gd name="T8" fmla="*/ 0 60000 65536"/>
                <a:gd name="T9" fmla="*/ 0 60000 65536"/>
                <a:gd name="T10" fmla="*/ 0 60000 65536"/>
                <a:gd name="T11" fmla="*/ 0 60000 65536"/>
                <a:gd name="T12" fmla="*/ 0 w 89"/>
                <a:gd name="T13" fmla="*/ 0 h 30"/>
                <a:gd name="T14" fmla="*/ 89 w 89"/>
                <a:gd name="T15" fmla="*/ 30 h 30"/>
              </a:gdLst>
              <a:ahLst/>
              <a:cxnLst>
                <a:cxn ang="T8">
                  <a:pos x="T0" y="T1"/>
                </a:cxn>
                <a:cxn ang="T9">
                  <a:pos x="T2" y="T3"/>
                </a:cxn>
                <a:cxn ang="T10">
                  <a:pos x="T4" y="T5"/>
                </a:cxn>
                <a:cxn ang="T11">
                  <a:pos x="T6" y="T7"/>
                </a:cxn>
              </a:cxnLst>
              <a:rect l="T12" t="T13" r="T14" b="T15"/>
              <a:pathLst>
                <a:path w="89" h="30">
                  <a:moveTo>
                    <a:pt x="89" y="30"/>
                  </a:moveTo>
                  <a:lnTo>
                    <a:pt x="0" y="0"/>
                  </a:lnTo>
                  <a:lnTo>
                    <a:pt x="89" y="30"/>
                  </a:lnTo>
                  <a:close/>
                </a:path>
              </a:pathLst>
            </a:custGeom>
            <a:solidFill>
              <a:srgbClr val="006666"/>
            </a:solidFill>
            <a:ln w="9525">
              <a:solidFill>
                <a:srgbClr val="006666"/>
              </a:solidFill>
              <a:round/>
              <a:headEnd/>
              <a:tailEnd/>
            </a:ln>
          </p:spPr>
          <p:txBody>
            <a:bodyPr/>
            <a:lstStyle/>
            <a:p>
              <a:endParaRPr lang="en-US"/>
            </a:p>
          </p:txBody>
        </p:sp>
        <p:sp>
          <p:nvSpPr>
            <p:cNvPr id="35921" name="Freeform 202"/>
            <p:cNvSpPr>
              <a:spLocks noEditPoints="1"/>
            </p:cNvSpPr>
            <p:nvPr/>
          </p:nvSpPr>
          <p:spPr bwMode="auto">
            <a:xfrm>
              <a:off x="4533" y="2426"/>
              <a:ext cx="95" cy="27"/>
            </a:xfrm>
            <a:custGeom>
              <a:avLst/>
              <a:gdLst>
                <a:gd name="T0" fmla="*/ 0 w 89"/>
                <a:gd name="T1" fmla="*/ 38 h 24"/>
                <a:gd name="T2" fmla="*/ 115 w 89"/>
                <a:gd name="T3" fmla="*/ 0 h 24"/>
                <a:gd name="T4" fmla="*/ 0 w 89"/>
                <a:gd name="T5" fmla="*/ 38 h 24"/>
                <a:gd name="T6" fmla="*/ 0 w 89"/>
                <a:gd name="T7" fmla="*/ 38 h 24"/>
                <a:gd name="T8" fmla="*/ 0 w 89"/>
                <a:gd name="T9" fmla="*/ 38 h 24"/>
                <a:gd name="T10" fmla="*/ 0 w 89"/>
                <a:gd name="T11" fmla="*/ 38 h 24"/>
                <a:gd name="T12" fmla="*/ 0 w 89"/>
                <a:gd name="T13" fmla="*/ 38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0" y="24"/>
                  </a:moveTo>
                  <a:lnTo>
                    <a:pt x="89"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922" name="Freeform 203"/>
            <p:cNvSpPr>
              <a:spLocks noEditPoints="1"/>
            </p:cNvSpPr>
            <p:nvPr/>
          </p:nvSpPr>
          <p:spPr bwMode="auto">
            <a:xfrm>
              <a:off x="4628" y="2392"/>
              <a:ext cx="96" cy="34"/>
            </a:xfrm>
            <a:custGeom>
              <a:avLst/>
              <a:gdLst>
                <a:gd name="T0" fmla="*/ 0 w 90"/>
                <a:gd name="T1" fmla="*/ 50 h 30"/>
                <a:gd name="T2" fmla="*/ 116 w 90"/>
                <a:gd name="T3" fmla="*/ 0 h 30"/>
                <a:gd name="T4" fmla="*/ 0 w 90"/>
                <a:gd name="T5" fmla="*/ 50 h 30"/>
                <a:gd name="T6" fmla="*/ 0 w 90"/>
                <a:gd name="T7" fmla="*/ 50 h 30"/>
                <a:gd name="T8" fmla="*/ 0 w 90"/>
                <a:gd name="T9" fmla="*/ 50 h 30"/>
                <a:gd name="T10" fmla="*/ 0 w 90"/>
                <a:gd name="T11" fmla="*/ 50 h 30"/>
                <a:gd name="T12" fmla="*/ 0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0" y="30"/>
                  </a:moveTo>
                  <a:lnTo>
                    <a:pt x="90"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923" name="Freeform 204"/>
            <p:cNvSpPr>
              <a:spLocks noEditPoints="1"/>
            </p:cNvSpPr>
            <p:nvPr/>
          </p:nvSpPr>
          <p:spPr bwMode="auto">
            <a:xfrm>
              <a:off x="4628" y="2366"/>
              <a:ext cx="96" cy="26"/>
            </a:xfrm>
            <a:custGeom>
              <a:avLst/>
              <a:gdLst>
                <a:gd name="T0" fmla="*/ 116 w 90"/>
                <a:gd name="T1" fmla="*/ 37 h 23"/>
                <a:gd name="T2" fmla="*/ 0 w 90"/>
                <a:gd name="T3" fmla="*/ 0 h 23"/>
                <a:gd name="T4" fmla="*/ 116 w 90"/>
                <a:gd name="T5" fmla="*/ 37 h 23"/>
                <a:gd name="T6" fmla="*/ 116 w 90"/>
                <a:gd name="T7" fmla="*/ 37 h 23"/>
                <a:gd name="T8" fmla="*/ 116 w 90"/>
                <a:gd name="T9" fmla="*/ 37 h 23"/>
                <a:gd name="T10" fmla="*/ 116 w 90"/>
                <a:gd name="T11" fmla="*/ 37 h 23"/>
                <a:gd name="T12" fmla="*/ 116 w 90"/>
                <a:gd name="T13" fmla="*/ 37 h 23"/>
                <a:gd name="T14" fmla="*/ 0 60000 65536"/>
                <a:gd name="T15" fmla="*/ 0 60000 65536"/>
                <a:gd name="T16" fmla="*/ 0 60000 65536"/>
                <a:gd name="T17" fmla="*/ 0 60000 65536"/>
                <a:gd name="T18" fmla="*/ 0 60000 65536"/>
                <a:gd name="T19" fmla="*/ 0 60000 65536"/>
                <a:gd name="T20" fmla="*/ 0 60000 65536"/>
                <a:gd name="T21" fmla="*/ 0 w 90"/>
                <a:gd name="T22" fmla="*/ 0 h 23"/>
                <a:gd name="T23" fmla="*/ 90 w 9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3">
                  <a:moveTo>
                    <a:pt x="90" y="23"/>
                  </a:moveTo>
                  <a:lnTo>
                    <a:pt x="0" y="0"/>
                  </a:lnTo>
                  <a:lnTo>
                    <a:pt x="90" y="23"/>
                  </a:lnTo>
                  <a:close/>
                  <a:moveTo>
                    <a:pt x="90" y="23"/>
                  </a:moveTo>
                  <a:lnTo>
                    <a:pt x="90" y="23"/>
                  </a:lnTo>
                  <a:close/>
                </a:path>
              </a:pathLst>
            </a:custGeom>
            <a:solidFill>
              <a:srgbClr val="006666"/>
            </a:solidFill>
            <a:ln w="9525">
              <a:solidFill>
                <a:srgbClr val="006666"/>
              </a:solidFill>
              <a:round/>
              <a:headEnd/>
              <a:tailEnd/>
            </a:ln>
          </p:spPr>
          <p:txBody>
            <a:bodyPr/>
            <a:lstStyle/>
            <a:p>
              <a:endParaRPr lang="en-US"/>
            </a:p>
          </p:txBody>
        </p:sp>
        <p:sp>
          <p:nvSpPr>
            <p:cNvPr id="35924" name="Freeform 205"/>
            <p:cNvSpPr>
              <a:spLocks noEditPoints="1"/>
            </p:cNvSpPr>
            <p:nvPr/>
          </p:nvSpPr>
          <p:spPr bwMode="auto">
            <a:xfrm>
              <a:off x="4628" y="2360"/>
              <a:ext cx="1" cy="6"/>
            </a:xfrm>
            <a:custGeom>
              <a:avLst/>
              <a:gdLst>
                <a:gd name="T0" fmla="*/ 0 w 1"/>
                <a:gd name="T1" fmla="*/ 6 h 6"/>
                <a:gd name="T2" fmla="*/ 0 w 1"/>
                <a:gd name="T3" fmla="*/ 0 h 6"/>
                <a:gd name="T4" fmla="*/ 0 w 1"/>
                <a:gd name="T5" fmla="*/ 6 h 6"/>
                <a:gd name="T6" fmla="*/ 0 w 1"/>
                <a:gd name="T7" fmla="*/ 6 h 6"/>
                <a:gd name="T8" fmla="*/ 0 w 1"/>
                <a:gd name="T9" fmla="*/ 6 h 6"/>
                <a:gd name="T10" fmla="*/ 0 w 1"/>
                <a:gd name="T11" fmla="*/ 6 h 6"/>
                <a:gd name="T12" fmla="*/ 0 w 1"/>
                <a:gd name="T13" fmla="*/ 6 h 6"/>
                <a:gd name="T14" fmla="*/ 0 60000 65536"/>
                <a:gd name="T15" fmla="*/ 0 60000 65536"/>
                <a:gd name="T16" fmla="*/ 0 60000 65536"/>
                <a:gd name="T17" fmla="*/ 0 60000 65536"/>
                <a:gd name="T18" fmla="*/ 0 60000 65536"/>
                <a:gd name="T19" fmla="*/ 0 60000 65536"/>
                <a:gd name="T20" fmla="*/ 0 60000 65536"/>
                <a:gd name="T21" fmla="*/ 0 w 1"/>
                <a:gd name="T22" fmla="*/ 0 h 6"/>
                <a:gd name="T23" fmla="*/ 1 w 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6">
                  <a:moveTo>
                    <a:pt x="0" y="6"/>
                  </a:moveTo>
                  <a:lnTo>
                    <a:pt x="0" y="0"/>
                  </a:lnTo>
                  <a:lnTo>
                    <a:pt x="0" y="6"/>
                  </a:lnTo>
                  <a:close/>
                  <a:moveTo>
                    <a:pt x="0" y="6"/>
                  </a:moveTo>
                  <a:lnTo>
                    <a:pt x="0" y="6"/>
                  </a:lnTo>
                  <a:close/>
                </a:path>
              </a:pathLst>
            </a:custGeom>
            <a:solidFill>
              <a:srgbClr val="006666"/>
            </a:solidFill>
            <a:ln w="9525">
              <a:solidFill>
                <a:srgbClr val="006666"/>
              </a:solidFill>
              <a:round/>
              <a:headEnd/>
              <a:tailEnd/>
            </a:ln>
          </p:spPr>
          <p:txBody>
            <a:bodyPr/>
            <a:lstStyle/>
            <a:p>
              <a:endParaRPr lang="en-US"/>
            </a:p>
          </p:txBody>
        </p:sp>
        <p:sp>
          <p:nvSpPr>
            <p:cNvPr id="35925" name="Freeform 206"/>
            <p:cNvSpPr>
              <a:spLocks noEditPoints="1"/>
            </p:cNvSpPr>
            <p:nvPr/>
          </p:nvSpPr>
          <p:spPr bwMode="auto">
            <a:xfrm>
              <a:off x="4533" y="2332"/>
              <a:ext cx="95" cy="28"/>
            </a:xfrm>
            <a:custGeom>
              <a:avLst/>
              <a:gdLst>
                <a:gd name="T0" fmla="*/ 115 w 89"/>
                <a:gd name="T1" fmla="*/ 46 h 24"/>
                <a:gd name="T2" fmla="*/ 0 w 89"/>
                <a:gd name="T3" fmla="*/ 0 h 24"/>
                <a:gd name="T4" fmla="*/ 115 w 89"/>
                <a:gd name="T5" fmla="*/ 46 h 24"/>
                <a:gd name="T6" fmla="*/ 115 w 89"/>
                <a:gd name="T7" fmla="*/ 46 h 24"/>
                <a:gd name="T8" fmla="*/ 115 w 89"/>
                <a:gd name="T9" fmla="*/ 46 h 24"/>
                <a:gd name="T10" fmla="*/ 115 w 89"/>
                <a:gd name="T11" fmla="*/ 46 h 24"/>
                <a:gd name="T12" fmla="*/ 115 w 89"/>
                <a:gd name="T13" fmla="*/ 46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89" y="24"/>
                  </a:moveTo>
                  <a:lnTo>
                    <a:pt x="0" y="0"/>
                  </a:lnTo>
                  <a:lnTo>
                    <a:pt x="89" y="24"/>
                  </a:lnTo>
                  <a:close/>
                  <a:moveTo>
                    <a:pt x="89" y="24"/>
                  </a:moveTo>
                  <a:lnTo>
                    <a:pt x="89" y="24"/>
                  </a:lnTo>
                  <a:close/>
                </a:path>
              </a:pathLst>
            </a:custGeom>
            <a:solidFill>
              <a:srgbClr val="006666"/>
            </a:solidFill>
            <a:ln w="9525">
              <a:solidFill>
                <a:srgbClr val="006666"/>
              </a:solidFill>
              <a:round/>
              <a:headEnd/>
              <a:tailEnd/>
            </a:ln>
          </p:spPr>
          <p:txBody>
            <a:bodyPr/>
            <a:lstStyle/>
            <a:p>
              <a:endParaRPr lang="en-US"/>
            </a:p>
          </p:txBody>
        </p:sp>
        <p:sp>
          <p:nvSpPr>
            <p:cNvPr id="35926" name="Freeform 207"/>
            <p:cNvSpPr>
              <a:spLocks noEditPoints="1"/>
            </p:cNvSpPr>
            <p:nvPr/>
          </p:nvSpPr>
          <p:spPr bwMode="auto">
            <a:xfrm>
              <a:off x="4533" y="2299"/>
              <a:ext cx="95" cy="33"/>
            </a:xfrm>
            <a:custGeom>
              <a:avLst/>
              <a:gdLst>
                <a:gd name="T0" fmla="*/ 0 w 89"/>
                <a:gd name="T1" fmla="*/ 44 h 30"/>
                <a:gd name="T2" fmla="*/ 115 w 89"/>
                <a:gd name="T3" fmla="*/ 0 h 30"/>
                <a:gd name="T4" fmla="*/ 0 w 89"/>
                <a:gd name="T5" fmla="*/ 44 h 30"/>
                <a:gd name="T6" fmla="*/ 0 w 89"/>
                <a:gd name="T7" fmla="*/ 44 h 30"/>
                <a:gd name="T8" fmla="*/ 0 w 89"/>
                <a:gd name="T9" fmla="*/ 44 h 30"/>
                <a:gd name="T10" fmla="*/ 0 w 89"/>
                <a:gd name="T11" fmla="*/ 44 h 30"/>
                <a:gd name="T12" fmla="*/ 0 w 89"/>
                <a:gd name="T13" fmla="*/ 44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0" y="30"/>
                  </a:moveTo>
                  <a:lnTo>
                    <a:pt x="89"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927" name="Freeform 208"/>
            <p:cNvSpPr>
              <a:spLocks noEditPoints="1"/>
            </p:cNvSpPr>
            <p:nvPr/>
          </p:nvSpPr>
          <p:spPr bwMode="auto">
            <a:xfrm>
              <a:off x="4628" y="2272"/>
              <a:ext cx="96" cy="27"/>
            </a:xfrm>
            <a:custGeom>
              <a:avLst/>
              <a:gdLst>
                <a:gd name="T0" fmla="*/ 0 w 90"/>
                <a:gd name="T1" fmla="*/ 38 h 24"/>
                <a:gd name="T2" fmla="*/ 116 w 90"/>
                <a:gd name="T3" fmla="*/ 0 h 24"/>
                <a:gd name="T4" fmla="*/ 0 w 90"/>
                <a:gd name="T5" fmla="*/ 38 h 24"/>
                <a:gd name="T6" fmla="*/ 0 w 90"/>
                <a:gd name="T7" fmla="*/ 38 h 24"/>
                <a:gd name="T8" fmla="*/ 0 w 90"/>
                <a:gd name="T9" fmla="*/ 38 h 24"/>
                <a:gd name="T10" fmla="*/ 0 w 90"/>
                <a:gd name="T11" fmla="*/ 38 h 24"/>
                <a:gd name="T12" fmla="*/ 0 w 90"/>
                <a:gd name="T13" fmla="*/ 38 h 24"/>
                <a:gd name="T14" fmla="*/ 0 60000 65536"/>
                <a:gd name="T15" fmla="*/ 0 60000 65536"/>
                <a:gd name="T16" fmla="*/ 0 60000 65536"/>
                <a:gd name="T17" fmla="*/ 0 60000 65536"/>
                <a:gd name="T18" fmla="*/ 0 60000 65536"/>
                <a:gd name="T19" fmla="*/ 0 60000 65536"/>
                <a:gd name="T20" fmla="*/ 0 60000 65536"/>
                <a:gd name="T21" fmla="*/ 0 w 90"/>
                <a:gd name="T22" fmla="*/ 0 h 24"/>
                <a:gd name="T23" fmla="*/ 90 w 9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4">
                  <a:moveTo>
                    <a:pt x="0" y="24"/>
                  </a:moveTo>
                  <a:lnTo>
                    <a:pt x="90"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928" name="Freeform 209"/>
            <p:cNvSpPr>
              <a:spLocks noEditPoints="1"/>
            </p:cNvSpPr>
            <p:nvPr/>
          </p:nvSpPr>
          <p:spPr bwMode="auto">
            <a:xfrm>
              <a:off x="4628" y="2238"/>
              <a:ext cx="96" cy="34"/>
            </a:xfrm>
            <a:custGeom>
              <a:avLst/>
              <a:gdLst>
                <a:gd name="T0" fmla="*/ 116 w 90"/>
                <a:gd name="T1" fmla="*/ 50 h 30"/>
                <a:gd name="T2" fmla="*/ 0 w 90"/>
                <a:gd name="T3" fmla="*/ 0 h 30"/>
                <a:gd name="T4" fmla="*/ 116 w 90"/>
                <a:gd name="T5" fmla="*/ 50 h 30"/>
                <a:gd name="T6" fmla="*/ 116 w 90"/>
                <a:gd name="T7" fmla="*/ 50 h 30"/>
                <a:gd name="T8" fmla="*/ 116 w 90"/>
                <a:gd name="T9" fmla="*/ 50 h 30"/>
                <a:gd name="T10" fmla="*/ 116 w 90"/>
                <a:gd name="T11" fmla="*/ 50 h 30"/>
                <a:gd name="T12" fmla="*/ 116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90" y="30"/>
                  </a:moveTo>
                  <a:lnTo>
                    <a:pt x="0" y="0"/>
                  </a:lnTo>
                  <a:lnTo>
                    <a:pt x="90" y="30"/>
                  </a:lnTo>
                  <a:close/>
                  <a:moveTo>
                    <a:pt x="90" y="30"/>
                  </a:moveTo>
                  <a:lnTo>
                    <a:pt x="90" y="30"/>
                  </a:lnTo>
                  <a:close/>
                </a:path>
              </a:pathLst>
            </a:custGeom>
            <a:solidFill>
              <a:srgbClr val="006666"/>
            </a:solidFill>
            <a:ln w="9525">
              <a:solidFill>
                <a:srgbClr val="006666"/>
              </a:solidFill>
              <a:round/>
              <a:headEnd/>
              <a:tailEnd/>
            </a:ln>
          </p:spPr>
          <p:txBody>
            <a:bodyPr/>
            <a:lstStyle/>
            <a:p>
              <a:endParaRPr lang="en-US"/>
            </a:p>
          </p:txBody>
        </p:sp>
        <p:sp>
          <p:nvSpPr>
            <p:cNvPr id="35929" name="Freeform 210"/>
            <p:cNvSpPr>
              <a:spLocks noEditPoints="1"/>
            </p:cNvSpPr>
            <p:nvPr/>
          </p:nvSpPr>
          <p:spPr bwMode="auto">
            <a:xfrm>
              <a:off x="4533" y="2204"/>
              <a:ext cx="95" cy="34"/>
            </a:xfrm>
            <a:custGeom>
              <a:avLst/>
              <a:gdLst>
                <a:gd name="T0" fmla="*/ 115 w 89"/>
                <a:gd name="T1" fmla="*/ 50 h 30"/>
                <a:gd name="T2" fmla="*/ 0 w 89"/>
                <a:gd name="T3" fmla="*/ 0 h 30"/>
                <a:gd name="T4" fmla="*/ 115 w 89"/>
                <a:gd name="T5" fmla="*/ 50 h 30"/>
                <a:gd name="T6" fmla="*/ 115 w 89"/>
                <a:gd name="T7" fmla="*/ 50 h 30"/>
                <a:gd name="T8" fmla="*/ 115 w 89"/>
                <a:gd name="T9" fmla="*/ 50 h 30"/>
                <a:gd name="T10" fmla="*/ 115 w 89"/>
                <a:gd name="T11" fmla="*/ 50 h 30"/>
                <a:gd name="T12" fmla="*/ 115 w 89"/>
                <a:gd name="T13" fmla="*/ 50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89" y="30"/>
                  </a:moveTo>
                  <a:lnTo>
                    <a:pt x="0" y="0"/>
                  </a:lnTo>
                  <a:lnTo>
                    <a:pt x="89" y="30"/>
                  </a:lnTo>
                  <a:close/>
                  <a:moveTo>
                    <a:pt x="89" y="30"/>
                  </a:moveTo>
                  <a:lnTo>
                    <a:pt x="89" y="30"/>
                  </a:lnTo>
                  <a:close/>
                </a:path>
              </a:pathLst>
            </a:custGeom>
            <a:solidFill>
              <a:srgbClr val="006666"/>
            </a:solidFill>
            <a:ln w="9525">
              <a:solidFill>
                <a:srgbClr val="006666"/>
              </a:solidFill>
              <a:round/>
              <a:headEnd/>
              <a:tailEnd/>
            </a:ln>
          </p:spPr>
          <p:txBody>
            <a:bodyPr/>
            <a:lstStyle/>
            <a:p>
              <a:endParaRPr lang="en-US"/>
            </a:p>
          </p:txBody>
        </p:sp>
        <p:sp>
          <p:nvSpPr>
            <p:cNvPr id="35930" name="Freeform 211"/>
            <p:cNvSpPr>
              <a:spLocks noEditPoints="1"/>
            </p:cNvSpPr>
            <p:nvPr/>
          </p:nvSpPr>
          <p:spPr bwMode="auto">
            <a:xfrm>
              <a:off x="4533" y="2177"/>
              <a:ext cx="95" cy="27"/>
            </a:xfrm>
            <a:custGeom>
              <a:avLst/>
              <a:gdLst>
                <a:gd name="T0" fmla="*/ 0 w 89"/>
                <a:gd name="T1" fmla="*/ 38 h 24"/>
                <a:gd name="T2" fmla="*/ 115 w 89"/>
                <a:gd name="T3" fmla="*/ 0 h 24"/>
                <a:gd name="T4" fmla="*/ 0 w 89"/>
                <a:gd name="T5" fmla="*/ 38 h 24"/>
                <a:gd name="T6" fmla="*/ 0 w 89"/>
                <a:gd name="T7" fmla="*/ 38 h 24"/>
                <a:gd name="T8" fmla="*/ 0 w 89"/>
                <a:gd name="T9" fmla="*/ 38 h 24"/>
                <a:gd name="T10" fmla="*/ 0 w 89"/>
                <a:gd name="T11" fmla="*/ 38 h 24"/>
                <a:gd name="T12" fmla="*/ 0 w 89"/>
                <a:gd name="T13" fmla="*/ 38 h 24"/>
                <a:gd name="T14" fmla="*/ 0 60000 65536"/>
                <a:gd name="T15" fmla="*/ 0 60000 65536"/>
                <a:gd name="T16" fmla="*/ 0 60000 65536"/>
                <a:gd name="T17" fmla="*/ 0 60000 65536"/>
                <a:gd name="T18" fmla="*/ 0 60000 65536"/>
                <a:gd name="T19" fmla="*/ 0 60000 65536"/>
                <a:gd name="T20" fmla="*/ 0 60000 65536"/>
                <a:gd name="T21" fmla="*/ 0 w 89"/>
                <a:gd name="T22" fmla="*/ 0 h 24"/>
                <a:gd name="T23" fmla="*/ 89 w 8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24">
                  <a:moveTo>
                    <a:pt x="0" y="24"/>
                  </a:moveTo>
                  <a:lnTo>
                    <a:pt x="89"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931" name="Freeform 212"/>
            <p:cNvSpPr>
              <a:spLocks noEditPoints="1"/>
            </p:cNvSpPr>
            <p:nvPr/>
          </p:nvSpPr>
          <p:spPr bwMode="auto">
            <a:xfrm>
              <a:off x="4628" y="2143"/>
              <a:ext cx="96" cy="34"/>
            </a:xfrm>
            <a:custGeom>
              <a:avLst/>
              <a:gdLst>
                <a:gd name="T0" fmla="*/ 0 w 90"/>
                <a:gd name="T1" fmla="*/ 50 h 30"/>
                <a:gd name="T2" fmla="*/ 116 w 90"/>
                <a:gd name="T3" fmla="*/ 0 h 30"/>
                <a:gd name="T4" fmla="*/ 0 w 90"/>
                <a:gd name="T5" fmla="*/ 50 h 30"/>
                <a:gd name="T6" fmla="*/ 0 w 90"/>
                <a:gd name="T7" fmla="*/ 50 h 30"/>
                <a:gd name="T8" fmla="*/ 0 w 90"/>
                <a:gd name="T9" fmla="*/ 50 h 30"/>
                <a:gd name="T10" fmla="*/ 0 w 90"/>
                <a:gd name="T11" fmla="*/ 50 h 30"/>
                <a:gd name="T12" fmla="*/ 0 w 90"/>
                <a:gd name="T13" fmla="*/ 50 h 30"/>
                <a:gd name="T14" fmla="*/ 0 60000 65536"/>
                <a:gd name="T15" fmla="*/ 0 60000 65536"/>
                <a:gd name="T16" fmla="*/ 0 60000 65536"/>
                <a:gd name="T17" fmla="*/ 0 60000 65536"/>
                <a:gd name="T18" fmla="*/ 0 60000 65536"/>
                <a:gd name="T19" fmla="*/ 0 60000 65536"/>
                <a:gd name="T20" fmla="*/ 0 60000 65536"/>
                <a:gd name="T21" fmla="*/ 0 w 90"/>
                <a:gd name="T22" fmla="*/ 0 h 30"/>
                <a:gd name="T23" fmla="*/ 90 w 9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30">
                  <a:moveTo>
                    <a:pt x="0" y="30"/>
                  </a:moveTo>
                  <a:lnTo>
                    <a:pt x="90"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932" name="Freeform 213"/>
            <p:cNvSpPr>
              <a:spLocks noEditPoints="1"/>
            </p:cNvSpPr>
            <p:nvPr/>
          </p:nvSpPr>
          <p:spPr bwMode="auto">
            <a:xfrm>
              <a:off x="4628" y="2117"/>
              <a:ext cx="96" cy="26"/>
            </a:xfrm>
            <a:custGeom>
              <a:avLst/>
              <a:gdLst>
                <a:gd name="T0" fmla="*/ 116 w 90"/>
                <a:gd name="T1" fmla="*/ 37 h 23"/>
                <a:gd name="T2" fmla="*/ 0 w 90"/>
                <a:gd name="T3" fmla="*/ 0 h 23"/>
                <a:gd name="T4" fmla="*/ 116 w 90"/>
                <a:gd name="T5" fmla="*/ 37 h 23"/>
                <a:gd name="T6" fmla="*/ 116 w 90"/>
                <a:gd name="T7" fmla="*/ 37 h 23"/>
                <a:gd name="T8" fmla="*/ 116 w 90"/>
                <a:gd name="T9" fmla="*/ 37 h 23"/>
                <a:gd name="T10" fmla="*/ 116 w 90"/>
                <a:gd name="T11" fmla="*/ 37 h 23"/>
                <a:gd name="T12" fmla="*/ 116 w 90"/>
                <a:gd name="T13" fmla="*/ 37 h 23"/>
                <a:gd name="T14" fmla="*/ 0 60000 65536"/>
                <a:gd name="T15" fmla="*/ 0 60000 65536"/>
                <a:gd name="T16" fmla="*/ 0 60000 65536"/>
                <a:gd name="T17" fmla="*/ 0 60000 65536"/>
                <a:gd name="T18" fmla="*/ 0 60000 65536"/>
                <a:gd name="T19" fmla="*/ 0 60000 65536"/>
                <a:gd name="T20" fmla="*/ 0 60000 65536"/>
                <a:gd name="T21" fmla="*/ 0 w 90"/>
                <a:gd name="T22" fmla="*/ 0 h 23"/>
                <a:gd name="T23" fmla="*/ 90 w 9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3">
                  <a:moveTo>
                    <a:pt x="90" y="23"/>
                  </a:moveTo>
                  <a:lnTo>
                    <a:pt x="0" y="0"/>
                  </a:lnTo>
                  <a:lnTo>
                    <a:pt x="90" y="23"/>
                  </a:lnTo>
                  <a:close/>
                  <a:moveTo>
                    <a:pt x="90" y="23"/>
                  </a:moveTo>
                  <a:lnTo>
                    <a:pt x="90" y="23"/>
                  </a:lnTo>
                  <a:close/>
                </a:path>
              </a:pathLst>
            </a:custGeom>
            <a:solidFill>
              <a:srgbClr val="006666"/>
            </a:solidFill>
            <a:ln w="9525">
              <a:solidFill>
                <a:srgbClr val="006666"/>
              </a:solidFill>
              <a:round/>
              <a:headEnd/>
              <a:tailEnd/>
            </a:ln>
          </p:spPr>
          <p:txBody>
            <a:bodyPr/>
            <a:lstStyle/>
            <a:p>
              <a:endParaRPr lang="en-US"/>
            </a:p>
          </p:txBody>
        </p:sp>
        <p:sp>
          <p:nvSpPr>
            <p:cNvPr id="35933" name="Freeform 214"/>
            <p:cNvSpPr>
              <a:spLocks noEditPoints="1"/>
            </p:cNvSpPr>
            <p:nvPr/>
          </p:nvSpPr>
          <p:spPr bwMode="auto">
            <a:xfrm>
              <a:off x="4533" y="2083"/>
              <a:ext cx="95" cy="34"/>
            </a:xfrm>
            <a:custGeom>
              <a:avLst/>
              <a:gdLst>
                <a:gd name="T0" fmla="*/ 115 w 89"/>
                <a:gd name="T1" fmla="*/ 50 h 30"/>
                <a:gd name="T2" fmla="*/ 0 w 89"/>
                <a:gd name="T3" fmla="*/ 0 h 30"/>
                <a:gd name="T4" fmla="*/ 115 w 89"/>
                <a:gd name="T5" fmla="*/ 50 h 30"/>
                <a:gd name="T6" fmla="*/ 115 w 89"/>
                <a:gd name="T7" fmla="*/ 50 h 30"/>
                <a:gd name="T8" fmla="*/ 115 w 89"/>
                <a:gd name="T9" fmla="*/ 50 h 30"/>
                <a:gd name="T10" fmla="*/ 115 w 89"/>
                <a:gd name="T11" fmla="*/ 50 h 30"/>
                <a:gd name="T12" fmla="*/ 115 w 89"/>
                <a:gd name="T13" fmla="*/ 50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89" y="30"/>
                  </a:moveTo>
                  <a:lnTo>
                    <a:pt x="0" y="0"/>
                  </a:lnTo>
                  <a:lnTo>
                    <a:pt x="89" y="30"/>
                  </a:lnTo>
                  <a:close/>
                  <a:moveTo>
                    <a:pt x="89" y="30"/>
                  </a:moveTo>
                  <a:lnTo>
                    <a:pt x="89" y="30"/>
                  </a:lnTo>
                  <a:close/>
                </a:path>
              </a:pathLst>
            </a:custGeom>
            <a:solidFill>
              <a:srgbClr val="006666"/>
            </a:solidFill>
            <a:ln w="9525">
              <a:solidFill>
                <a:srgbClr val="006666"/>
              </a:solidFill>
              <a:round/>
              <a:headEnd/>
              <a:tailEnd/>
            </a:ln>
          </p:spPr>
          <p:txBody>
            <a:bodyPr/>
            <a:lstStyle/>
            <a:p>
              <a:endParaRPr lang="en-US"/>
            </a:p>
          </p:txBody>
        </p:sp>
        <p:sp>
          <p:nvSpPr>
            <p:cNvPr id="35934" name="Freeform 215"/>
            <p:cNvSpPr>
              <a:spLocks noEditPoints="1"/>
            </p:cNvSpPr>
            <p:nvPr/>
          </p:nvSpPr>
          <p:spPr bwMode="auto">
            <a:xfrm>
              <a:off x="4533" y="2049"/>
              <a:ext cx="95" cy="34"/>
            </a:xfrm>
            <a:custGeom>
              <a:avLst/>
              <a:gdLst>
                <a:gd name="T0" fmla="*/ 0 w 89"/>
                <a:gd name="T1" fmla="*/ 50 h 30"/>
                <a:gd name="T2" fmla="*/ 115 w 89"/>
                <a:gd name="T3" fmla="*/ 0 h 30"/>
                <a:gd name="T4" fmla="*/ 0 w 89"/>
                <a:gd name="T5" fmla="*/ 50 h 30"/>
                <a:gd name="T6" fmla="*/ 0 w 89"/>
                <a:gd name="T7" fmla="*/ 50 h 30"/>
                <a:gd name="T8" fmla="*/ 0 w 89"/>
                <a:gd name="T9" fmla="*/ 50 h 30"/>
                <a:gd name="T10" fmla="*/ 0 w 89"/>
                <a:gd name="T11" fmla="*/ 50 h 30"/>
                <a:gd name="T12" fmla="*/ 0 w 89"/>
                <a:gd name="T13" fmla="*/ 50 h 30"/>
                <a:gd name="T14" fmla="*/ 0 60000 65536"/>
                <a:gd name="T15" fmla="*/ 0 60000 65536"/>
                <a:gd name="T16" fmla="*/ 0 60000 65536"/>
                <a:gd name="T17" fmla="*/ 0 60000 65536"/>
                <a:gd name="T18" fmla="*/ 0 60000 65536"/>
                <a:gd name="T19" fmla="*/ 0 60000 65536"/>
                <a:gd name="T20" fmla="*/ 0 60000 65536"/>
                <a:gd name="T21" fmla="*/ 0 w 89"/>
                <a:gd name="T22" fmla="*/ 0 h 30"/>
                <a:gd name="T23" fmla="*/ 89 w 8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0">
                  <a:moveTo>
                    <a:pt x="0" y="30"/>
                  </a:moveTo>
                  <a:lnTo>
                    <a:pt x="89" y="0"/>
                  </a:lnTo>
                  <a:lnTo>
                    <a:pt x="0" y="30"/>
                  </a:lnTo>
                  <a:close/>
                  <a:moveTo>
                    <a:pt x="0" y="30"/>
                  </a:moveTo>
                  <a:lnTo>
                    <a:pt x="0" y="30"/>
                  </a:lnTo>
                  <a:close/>
                </a:path>
              </a:pathLst>
            </a:custGeom>
            <a:solidFill>
              <a:srgbClr val="006666"/>
            </a:solidFill>
            <a:ln w="9525">
              <a:solidFill>
                <a:srgbClr val="006666"/>
              </a:solidFill>
              <a:round/>
              <a:headEnd/>
              <a:tailEnd/>
            </a:ln>
          </p:spPr>
          <p:txBody>
            <a:bodyPr/>
            <a:lstStyle/>
            <a:p>
              <a:endParaRPr lang="en-US"/>
            </a:p>
          </p:txBody>
        </p:sp>
        <p:sp>
          <p:nvSpPr>
            <p:cNvPr id="35935" name="Freeform 216"/>
            <p:cNvSpPr>
              <a:spLocks noEditPoints="1"/>
            </p:cNvSpPr>
            <p:nvPr/>
          </p:nvSpPr>
          <p:spPr bwMode="auto">
            <a:xfrm>
              <a:off x="4628" y="2022"/>
              <a:ext cx="96" cy="27"/>
            </a:xfrm>
            <a:custGeom>
              <a:avLst/>
              <a:gdLst>
                <a:gd name="T0" fmla="*/ 0 w 90"/>
                <a:gd name="T1" fmla="*/ 38 h 24"/>
                <a:gd name="T2" fmla="*/ 116 w 90"/>
                <a:gd name="T3" fmla="*/ 0 h 24"/>
                <a:gd name="T4" fmla="*/ 0 w 90"/>
                <a:gd name="T5" fmla="*/ 38 h 24"/>
                <a:gd name="T6" fmla="*/ 0 w 90"/>
                <a:gd name="T7" fmla="*/ 38 h 24"/>
                <a:gd name="T8" fmla="*/ 0 w 90"/>
                <a:gd name="T9" fmla="*/ 38 h 24"/>
                <a:gd name="T10" fmla="*/ 0 w 90"/>
                <a:gd name="T11" fmla="*/ 38 h 24"/>
                <a:gd name="T12" fmla="*/ 0 w 90"/>
                <a:gd name="T13" fmla="*/ 38 h 24"/>
                <a:gd name="T14" fmla="*/ 0 60000 65536"/>
                <a:gd name="T15" fmla="*/ 0 60000 65536"/>
                <a:gd name="T16" fmla="*/ 0 60000 65536"/>
                <a:gd name="T17" fmla="*/ 0 60000 65536"/>
                <a:gd name="T18" fmla="*/ 0 60000 65536"/>
                <a:gd name="T19" fmla="*/ 0 60000 65536"/>
                <a:gd name="T20" fmla="*/ 0 60000 65536"/>
                <a:gd name="T21" fmla="*/ 0 w 90"/>
                <a:gd name="T22" fmla="*/ 0 h 24"/>
                <a:gd name="T23" fmla="*/ 90 w 9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24">
                  <a:moveTo>
                    <a:pt x="0" y="24"/>
                  </a:moveTo>
                  <a:lnTo>
                    <a:pt x="90" y="0"/>
                  </a:lnTo>
                  <a:lnTo>
                    <a:pt x="0" y="24"/>
                  </a:lnTo>
                  <a:close/>
                  <a:moveTo>
                    <a:pt x="0" y="24"/>
                  </a:moveTo>
                  <a:lnTo>
                    <a:pt x="0" y="24"/>
                  </a:lnTo>
                  <a:close/>
                </a:path>
              </a:pathLst>
            </a:custGeom>
            <a:solidFill>
              <a:srgbClr val="006666"/>
            </a:solidFill>
            <a:ln w="9525">
              <a:solidFill>
                <a:srgbClr val="006666"/>
              </a:solidFill>
              <a:round/>
              <a:headEnd/>
              <a:tailEnd/>
            </a:ln>
          </p:spPr>
          <p:txBody>
            <a:bodyPr/>
            <a:lstStyle/>
            <a:p>
              <a:endParaRPr lang="en-US"/>
            </a:p>
          </p:txBody>
        </p:sp>
        <p:sp>
          <p:nvSpPr>
            <p:cNvPr id="35936" name="Freeform 217"/>
            <p:cNvSpPr>
              <a:spLocks noEditPoints="1"/>
            </p:cNvSpPr>
            <p:nvPr/>
          </p:nvSpPr>
          <p:spPr bwMode="auto">
            <a:xfrm>
              <a:off x="4622" y="1988"/>
              <a:ext cx="102" cy="34"/>
            </a:xfrm>
            <a:custGeom>
              <a:avLst/>
              <a:gdLst>
                <a:gd name="T0" fmla="*/ 122 w 96"/>
                <a:gd name="T1" fmla="*/ 50 h 30"/>
                <a:gd name="T2" fmla="*/ 0 w 96"/>
                <a:gd name="T3" fmla="*/ 0 h 30"/>
                <a:gd name="T4" fmla="*/ 122 w 96"/>
                <a:gd name="T5" fmla="*/ 50 h 30"/>
                <a:gd name="T6" fmla="*/ 122 w 96"/>
                <a:gd name="T7" fmla="*/ 50 h 30"/>
                <a:gd name="T8" fmla="*/ 122 w 96"/>
                <a:gd name="T9" fmla="*/ 50 h 30"/>
                <a:gd name="T10" fmla="*/ 122 w 96"/>
                <a:gd name="T11" fmla="*/ 50 h 30"/>
                <a:gd name="T12" fmla="*/ 122 w 96"/>
                <a:gd name="T13" fmla="*/ 50 h 30"/>
                <a:gd name="T14" fmla="*/ 0 60000 65536"/>
                <a:gd name="T15" fmla="*/ 0 60000 65536"/>
                <a:gd name="T16" fmla="*/ 0 60000 65536"/>
                <a:gd name="T17" fmla="*/ 0 60000 65536"/>
                <a:gd name="T18" fmla="*/ 0 60000 65536"/>
                <a:gd name="T19" fmla="*/ 0 60000 65536"/>
                <a:gd name="T20" fmla="*/ 0 60000 65536"/>
                <a:gd name="T21" fmla="*/ 0 w 96"/>
                <a:gd name="T22" fmla="*/ 0 h 30"/>
                <a:gd name="T23" fmla="*/ 96 w 96"/>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30">
                  <a:moveTo>
                    <a:pt x="96" y="30"/>
                  </a:moveTo>
                  <a:lnTo>
                    <a:pt x="0" y="0"/>
                  </a:lnTo>
                  <a:lnTo>
                    <a:pt x="96" y="30"/>
                  </a:lnTo>
                  <a:close/>
                  <a:moveTo>
                    <a:pt x="96" y="30"/>
                  </a:moveTo>
                  <a:lnTo>
                    <a:pt x="96" y="30"/>
                  </a:lnTo>
                  <a:close/>
                </a:path>
              </a:pathLst>
            </a:custGeom>
            <a:solidFill>
              <a:srgbClr val="006666"/>
            </a:solidFill>
            <a:ln w="9525">
              <a:solidFill>
                <a:srgbClr val="006666"/>
              </a:solidFill>
              <a:round/>
              <a:headEnd/>
              <a:tailEnd/>
            </a:ln>
          </p:spPr>
          <p:txBody>
            <a:bodyPr/>
            <a:lstStyle/>
            <a:p>
              <a:endParaRPr lang="en-US"/>
            </a:p>
          </p:txBody>
        </p:sp>
        <p:sp>
          <p:nvSpPr>
            <p:cNvPr id="35937" name="Freeform 218"/>
            <p:cNvSpPr>
              <a:spLocks noEditPoints="1"/>
            </p:cNvSpPr>
            <p:nvPr/>
          </p:nvSpPr>
          <p:spPr bwMode="auto">
            <a:xfrm>
              <a:off x="4897" y="2150"/>
              <a:ext cx="191" cy="162"/>
            </a:xfrm>
            <a:custGeom>
              <a:avLst/>
              <a:gdLst>
                <a:gd name="T0" fmla="*/ 224 w 179"/>
                <a:gd name="T1" fmla="*/ 221 h 144"/>
                <a:gd name="T2" fmla="*/ 201 w 179"/>
                <a:gd name="T3" fmla="*/ 213 h 144"/>
                <a:gd name="T4" fmla="*/ 193 w 179"/>
                <a:gd name="T5" fmla="*/ 203 h 144"/>
                <a:gd name="T6" fmla="*/ 155 w 179"/>
                <a:gd name="T7" fmla="*/ 115 h 144"/>
                <a:gd name="T8" fmla="*/ 193 w 179"/>
                <a:gd name="T9" fmla="*/ 105 h 144"/>
                <a:gd name="T10" fmla="*/ 217 w 179"/>
                <a:gd name="T11" fmla="*/ 88 h 144"/>
                <a:gd name="T12" fmla="*/ 224 w 179"/>
                <a:gd name="T13" fmla="*/ 78 h 144"/>
                <a:gd name="T14" fmla="*/ 233 w 179"/>
                <a:gd name="T15" fmla="*/ 59 h 144"/>
                <a:gd name="T16" fmla="*/ 224 w 179"/>
                <a:gd name="T17" fmla="*/ 29 h 144"/>
                <a:gd name="T18" fmla="*/ 193 w 179"/>
                <a:gd name="T19" fmla="*/ 10 h 144"/>
                <a:gd name="T20" fmla="*/ 170 w 179"/>
                <a:gd name="T21" fmla="*/ 0 h 144"/>
                <a:gd name="T22" fmla="*/ 155 w 179"/>
                <a:gd name="T23" fmla="*/ 0 h 144"/>
                <a:gd name="T24" fmla="*/ 61 w 179"/>
                <a:gd name="T25" fmla="*/ 0 h 144"/>
                <a:gd name="T26" fmla="*/ 61 w 179"/>
                <a:gd name="T27" fmla="*/ 10 h 144"/>
                <a:gd name="T28" fmla="*/ 76 w 179"/>
                <a:gd name="T29" fmla="*/ 10 h 144"/>
                <a:gd name="T30" fmla="*/ 84 w 179"/>
                <a:gd name="T31" fmla="*/ 29 h 144"/>
                <a:gd name="T32" fmla="*/ 84 w 179"/>
                <a:gd name="T33" fmla="*/ 38 h 144"/>
                <a:gd name="T34" fmla="*/ 76 w 179"/>
                <a:gd name="T35" fmla="*/ 48 h 144"/>
                <a:gd name="T36" fmla="*/ 32 w 179"/>
                <a:gd name="T37" fmla="*/ 192 h 144"/>
                <a:gd name="T38" fmla="*/ 32 w 179"/>
                <a:gd name="T39" fmla="*/ 213 h 144"/>
                <a:gd name="T40" fmla="*/ 22 w 179"/>
                <a:gd name="T41" fmla="*/ 221 h 144"/>
                <a:gd name="T42" fmla="*/ 0 w 179"/>
                <a:gd name="T43" fmla="*/ 221 h 144"/>
                <a:gd name="T44" fmla="*/ 0 w 179"/>
                <a:gd name="T45" fmla="*/ 231 h 144"/>
                <a:gd name="T46" fmla="*/ 92 w 179"/>
                <a:gd name="T47" fmla="*/ 231 h 144"/>
                <a:gd name="T48" fmla="*/ 92 w 179"/>
                <a:gd name="T49" fmla="*/ 221 h 144"/>
                <a:gd name="T50" fmla="*/ 76 w 179"/>
                <a:gd name="T51" fmla="*/ 221 h 144"/>
                <a:gd name="T52" fmla="*/ 69 w 179"/>
                <a:gd name="T53" fmla="*/ 203 h 144"/>
                <a:gd name="T54" fmla="*/ 69 w 179"/>
                <a:gd name="T55" fmla="*/ 203 h 144"/>
                <a:gd name="T56" fmla="*/ 76 w 179"/>
                <a:gd name="T57" fmla="*/ 182 h 144"/>
                <a:gd name="T58" fmla="*/ 92 w 179"/>
                <a:gd name="T59" fmla="*/ 115 h 144"/>
                <a:gd name="T60" fmla="*/ 123 w 179"/>
                <a:gd name="T61" fmla="*/ 115 h 144"/>
                <a:gd name="T62" fmla="*/ 170 w 179"/>
                <a:gd name="T63" fmla="*/ 231 h 144"/>
                <a:gd name="T64" fmla="*/ 224 w 179"/>
                <a:gd name="T65" fmla="*/ 231 h 144"/>
                <a:gd name="T66" fmla="*/ 224 w 179"/>
                <a:gd name="T67" fmla="*/ 221 h 144"/>
                <a:gd name="T68" fmla="*/ 123 w 179"/>
                <a:gd name="T69" fmla="*/ 20 h 144"/>
                <a:gd name="T70" fmla="*/ 131 w 179"/>
                <a:gd name="T71" fmla="*/ 20 h 144"/>
                <a:gd name="T72" fmla="*/ 147 w 179"/>
                <a:gd name="T73" fmla="*/ 10 h 144"/>
                <a:gd name="T74" fmla="*/ 177 w 179"/>
                <a:gd name="T75" fmla="*/ 20 h 144"/>
                <a:gd name="T76" fmla="*/ 193 w 179"/>
                <a:gd name="T77" fmla="*/ 29 h 144"/>
                <a:gd name="T78" fmla="*/ 193 w 179"/>
                <a:gd name="T79" fmla="*/ 48 h 144"/>
                <a:gd name="T80" fmla="*/ 193 w 179"/>
                <a:gd name="T81" fmla="*/ 68 h 144"/>
                <a:gd name="T82" fmla="*/ 177 w 179"/>
                <a:gd name="T83" fmla="*/ 88 h 144"/>
                <a:gd name="T84" fmla="*/ 155 w 179"/>
                <a:gd name="T85" fmla="*/ 105 h 144"/>
                <a:gd name="T86" fmla="*/ 123 w 179"/>
                <a:gd name="T87" fmla="*/ 105 h 144"/>
                <a:gd name="T88" fmla="*/ 99 w 179"/>
                <a:gd name="T89" fmla="*/ 105 h 144"/>
                <a:gd name="T90" fmla="*/ 123 w 179"/>
                <a:gd name="T91" fmla="*/ 20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144"/>
                <a:gd name="T140" fmla="*/ 179 w 179"/>
                <a:gd name="T141" fmla="*/ 144 h 1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a:p>
          </p:txBody>
        </p:sp>
        <p:sp>
          <p:nvSpPr>
            <p:cNvPr id="35938" name="Freeform 219"/>
            <p:cNvSpPr>
              <a:spLocks/>
            </p:cNvSpPr>
            <p:nvPr/>
          </p:nvSpPr>
          <p:spPr bwMode="auto">
            <a:xfrm>
              <a:off x="3715" y="3249"/>
              <a:ext cx="217" cy="168"/>
            </a:xfrm>
            <a:custGeom>
              <a:avLst/>
              <a:gdLst>
                <a:gd name="T0" fmla="*/ 265 w 203"/>
                <a:gd name="T1" fmla="*/ 0 h 149"/>
                <a:gd name="T2" fmla="*/ 188 w 203"/>
                <a:gd name="T3" fmla="*/ 0 h 149"/>
                <a:gd name="T4" fmla="*/ 188 w 203"/>
                <a:gd name="T5" fmla="*/ 10 h 149"/>
                <a:gd name="T6" fmla="*/ 212 w 203"/>
                <a:gd name="T7" fmla="*/ 10 h 149"/>
                <a:gd name="T8" fmla="*/ 219 w 203"/>
                <a:gd name="T9" fmla="*/ 29 h 149"/>
                <a:gd name="T10" fmla="*/ 219 w 203"/>
                <a:gd name="T11" fmla="*/ 38 h 149"/>
                <a:gd name="T12" fmla="*/ 212 w 203"/>
                <a:gd name="T13" fmla="*/ 48 h 149"/>
                <a:gd name="T14" fmla="*/ 165 w 203"/>
                <a:gd name="T15" fmla="*/ 163 h 149"/>
                <a:gd name="T16" fmla="*/ 110 w 203"/>
                <a:gd name="T17" fmla="*/ 48 h 149"/>
                <a:gd name="T18" fmla="*/ 110 w 203"/>
                <a:gd name="T19" fmla="*/ 38 h 149"/>
                <a:gd name="T20" fmla="*/ 102 w 203"/>
                <a:gd name="T21" fmla="*/ 20 h 149"/>
                <a:gd name="T22" fmla="*/ 110 w 203"/>
                <a:gd name="T23" fmla="*/ 10 h 149"/>
                <a:gd name="T24" fmla="*/ 134 w 203"/>
                <a:gd name="T25" fmla="*/ 10 h 149"/>
                <a:gd name="T26" fmla="*/ 134 w 203"/>
                <a:gd name="T27" fmla="*/ 0 h 149"/>
                <a:gd name="T28" fmla="*/ 0 w 203"/>
                <a:gd name="T29" fmla="*/ 0 h 149"/>
                <a:gd name="T30" fmla="*/ 0 w 203"/>
                <a:gd name="T31" fmla="*/ 10 h 149"/>
                <a:gd name="T32" fmla="*/ 16 w 203"/>
                <a:gd name="T33" fmla="*/ 10 h 149"/>
                <a:gd name="T34" fmla="*/ 32 w 203"/>
                <a:gd name="T35" fmla="*/ 29 h 149"/>
                <a:gd name="T36" fmla="*/ 134 w 203"/>
                <a:gd name="T37" fmla="*/ 240 h 149"/>
                <a:gd name="T38" fmla="*/ 140 w 203"/>
                <a:gd name="T39" fmla="*/ 240 h 149"/>
                <a:gd name="T40" fmla="*/ 233 w 203"/>
                <a:gd name="T41" fmla="*/ 38 h 149"/>
                <a:gd name="T42" fmla="*/ 243 w 203"/>
                <a:gd name="T43" fmla="*/ 20 h 149"/>
                <a:gd name="T44" fmla="*/ 249 w 203"/>
                <a:gd name="T45" fmla="*/ 10 h 149"/>
                <a:gd name="T46" fmla="*/ 265 w 203"/>
                <a:gd name="T47" fmla="*/ 10 h 149"/>
                <a:gd name="T48" fmla="*/ 265 w 203"/>
                <a:gd name="T49" fmla="*/ 0 h 1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3"/>
                <a:gd name="T76" fmla="*/ 0 h 149"/>
                <a:gd name="T77" fmla="*/ 203 w 203"/>
                <a:gd name="T78" fmla="*/ 149 h 1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a:p>
          </p:txBody>
        </p:sp>
        <p:sp>
          <p:nvSpPr>
            <p:cNvPr id="35939" name="Freeform 220"/>
            <p:cNvSpPr>
              <a:spLocks noEditPoints="1"/>
            </p:cNvSpPr>
            <p:nvPr/>
          </p:nvSpPr>
          <p:spPr bwMode="auto">
            <a:xfrm>
              <a:off x="4028" y="3316"/>
              <a:ext cx="154" cy="67"/>
            </a:xfrm>
            <a:custGeom>
              <a:avLst/>
              <a:gdLst>
                <a:gd name="T0" fmla="*/ 188 w 144"/>
                <a:gd name="T1" fmla="*/ 0 h 59"/>
                <a:gd name="T2" fmla="*/ 0 w 144"/>
                <a:gd name="T3" fmla="*/ 0 h 59"/>
                <a:gd name="T4" fmla="*/ 0 w 144"/>
                <a:gd name="T5" fmla="*/ 30 h 59"/>
                <a:gd name="T6" fmla="*/ 188 w 144"/>
                <a:gd name="T7" fmla="*/ 30 h 59"/>
                <a:gd name="T8" fmla="*/ 188 w 144"/>
                <a:gd name="T9" fmla="*/ 0 h 59"/>
                <a:gd name="T10" fmla="*/ 188 w 144"/>
                <a:gd name="T11" fmla="*/ 68 h 59"/>
                <a:gd name="T12" fmla="*/ 0 w 144"/>
                <a:gd name="T13" fmla="*/ 68 h 59"/>
                <a:gd name="T14" fmla="*/ 0 w 144"/>
                <a:gd name="T15" fmla="*/ 98 h 59"/>
                <a:gd name="T16" fmla="*/ 188 w 144"/>
                <a:gd name="T17" fmla="*/ 98 h 59"/>
                <a:gd name="T18" fmla="*/ 188 w 144"/>
                <a:gd name="T19" fmla="*/ 68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59"/>
                <a:gd name="T32" fmla="*/ 144 w 14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a:p>
          </p:txBody>
        </p:sp>
        <p:sp>
          <p:nvSpPr>
            <p:cNvPr id="35940" name="Freeform 221"/>
            <p:cNvSpPr>
              <a:spLocks/>
            </p:cNvSpPr>
            <p:nvPr/>
          </p:nvSpPr>
          <p:spPr bwMode="auto">
            <a:xfrm>
              <a:off x="4277" y="3249"/>
              <a:ext cx="109" cy="161"/>
            </a:xfrm>
            <a:custGeom>
              <a:avLst/>
              <a:gdLst>
                <a:gd name="T0" fmla="*/ 133 w 102"/>
                <a:gd name="T1" fmla="*/ 220 h 143"/>
                <a:gd name="T2" fmla="*/ 110 w 102"/>
                <a:gd name="T3" fmla="*/ 220 h 143"/>
                <a:gd name="T4" fmla="*/ 102 w 102"/>
                <a:gd name="T5" fmla="*/ 202 h 143"/>
                <a:gd name="T6" fmla="*/ 102 w 102"/>
                <a:gd name="T7" fmla="*/ 29 h 143"/>
                <a:gd name="T8" fmla="*/ 110 w 102"/>
                <a:gd name="T9" fmla="*/ 10 h 143"/>
                <a:gd name="T10" fmla="*/ 133 w 102"/>
                <a:gd name="T11" fmla="*/ 10 h 143"/>
                <a:gd name="T12" fmla="*/ 133 w 102"/>
                <a:gd name="T13" fmla="*/ 0 h 143"/>
                <a:gd name="T14" fmla="*/ 0 w 102"/>
                <a:gd name="T15" fmla="*/ 0 h 143"/>
                <a:gd name="T16" fmla="*/ 0 w 102"/>
                <a:gd name="T17" fmla="*/ 10 h 143"/>
                <a:gd name="T18" fmla="*/ 22 w 102"/>
                <a:gd name="T19" fmla="*/ 10 h 143"/>
                <a:gd name="T20" fmla="*/ 38 w 102"/>
                <a:gd name="T21" fmla="*/ 20 h 143"/>
                <a:gd name="T22" fmla="*/ 38 w 102"/>
                <a:gd name="T23" fmla="*/ 29 h 143"/>
                <a:gd name="T24" fmla="*/ 38 w 102"/>
                <a:gd name="T25" fmla="*/ 202 h 143"/>
                <a:gd name="T26" fmla="*/ 32 w 102"/>
                <a:gd name="T27" fmla="*/ 220 h 143"/>
                <a:gd name="T28" fmla="*/ 0 w 102"/>
                <a:gd name="T29" fmla="*/ 220 h 143"/>
                <a:gd name="T30" fmla="*/ 0 w 102"/>
                <a:gd name="T31" fmla="*/ 230 h 143"/>
                <a:gd name="T32" fmla="*/ 133 w 102"/>
                <a:gd name="T33" fmla="*/ 230 h 143"/>
                <a:gd name="T34" fmla="*/ 133 w 102"/>
                <a:gd name="T35" fmla="*/ 22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
                <a:gd name="T55" fmla="*/ 0 h 143"/>
                <a:gd name="T56" fmla="*/ 102 w 102"/>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a:p>
          </p:txBody>
        </p:sp>
        <p:sp>
          <p:nvSpPr>
            <p:cNvPr id="35941" name="Freeform 222"/>
            <p:cNvSpPr>
              <a:spLocks noEditPoints="1"/>
            </p:cNvSpPr>
            <p:nvPr/>
          </p:nvSpPr>
          <p:spPr bwMode="auto">
            <a:xfrm>
              <a:off x="4392" y="3256"/>
              <a:ext cx="186" cy="154"/>
            </a:xfrm>
            <a:custGeom>
              <a:avLst/>
              <a:gdLst>
                <a:gd name="T0" fmla="*/ 219 w 174"/>
                <a:gd name="T1" fmla="*/ 218 h 137"/>
                <a:gd name="T2" fmla="*/ 204 w 174"/>
                <a:gd name="T3" fmla="*/ 208 h 137"/>
                <a:gd name="T4" fmla="*/ 188 w 174"/>
                <a:gd name="T5" fmla="*/ 191 h 137"/>
                <a:gd name="T6" fmla="*/ 156 w 174"/>
                <a:gd name="T7" fmla="*/ 105 h 137"/>
                <a:gd name="T8" fmla="*/ 188 w 174"/>
                <a:gd name="T9" fmla="*/ 94 h 137"/>
                <a:gd name="T10" fmla="*/ 212 w 174"/>
                <a:gd name="T11" fmla="*/ 88 h 137"/>
                <a:gd name="T12" fmla="*/ 228 w 174"/>
                <a:gd name="T13" fmla="*/ 67 h 137"/>
                <a:gd name="T14" fmla="*/ 228 w 174"/>
                <a:gd name="T15" fmla="*/ 48 h 137"/>
                <a:gd name="T16" fmla="*/ 219 w 174"/>
                <a:gd name="T17" fmla="*/ 19 h 137"/>
                <a:gd name="T18" fmla="*/ 196 w 174"/>
                <a:gd name="T19" fmla="*/ 10 h 137"/>
                <a:gd name="T20" fmla="*/ 165 w 174"/>
                <a:gd name="T21" fmla="*/ 0 h 137"/>
                <a:gd name="T22" fmla="*/ 149 w 174"/>
                <a:gd name="T23" fmla="*/ 0 h 137"/>
                <a:gd name="T24" fmla="*/ 55 w 174"/>
                <a:gd name="T25" fmla="*/ 0 h 137"/>
                <a:gd name="T26" fmla="*/ 55 w 174"/>
                <a:gd name="T27" fmla="*/ 0 h 137"/>
                <a:gd name="T28" fmla="*/ 71 w 174"/>
                <a:gd name="T29" fmla="*/ 10 h 137"/>
                <a:gd name="T30" fmla="*/ 78 w 174"/>
                <a:gd name="T31" fmla="*/ 19 h 137"/>
                <a:gd name="T32" fmla="*/ 78 w 174"/>
                <a:gd name="T33" fmla="*/ 28 h 137"/>
                <a:gd name="T34" fmla="*/ 78 w 174"/>
                <a:gd name="T35" fmla="*/ 38 h 137"/>
                <a:gd name="T36" fmla="*/ 32 w 174"/>
                <a:gd name="T37" fmla="*/ 191 h 137"/>
                <a:gd name="T38" fmla="*/ 16 w 174"/>
                <a:gd name="T39" fmla="*/ 208 h 137"/>
                <a:gd name="T40" fmla="*/ 0 w 174"/>
                <a:gd name="T41" fmla="*/ 218 h 137"/>
                <a:gd name="T42" fmla="*/ 0 w 174"/>
                <a:gd name="T43" fmla="*/ 218 h 137"/>
                <a:gd name="T44" fmla="*/ 94 w 174"/>
                <a:gd name="T45" fmla="*/ 218 h 137"/>
                <a:gd name="T46" fmla="*/ 94 w 174"/>
                <a:gd name="T47" fmla="*/ 218 h 137"/>
                <a:gd name="T48" fmla="*/ 71 w 174"/>
                <a:gd name="T49" fmla="*/ 208 h 137"/>
                <a:gd name="T50" fmla="*/ 63 w 174"/>
                <a:gd name="T51" fmla="*/ 200 h 137"/>
                <a:gd name="T52" fmla="*/ 63 w 174"/>
                <a:gd name="T53" fmla="*/ 191 h 137"/>
                <a:gd name="T54" fmla="*/ 71 w 174"/>
                <a:gd name="T55" fmla="*/ 181 h 137"/>
                <a:gd name="T56" fmla="*/ 94 w 174"/>
                <a:gd name="T57" fmla="*/ 105 h 137"/>
                <a:gd name="T58" fmla="*/ 118 w 174"/>
                <a:gd name="T59" fmla="*/ 115 h 137"/>
                <a:gd name="T60" fmla="*/ 165 w 174"/>
                <a:gd name="T61" fmla="*/ 218 h 137"/>
                <a:gd name="T62" fmla="*/ 219 w 174"/>
                <a:gd name="T63" fmla="*/ 218 h 137"/>
                <a:gd name="T64" fmla="*/ 219 w 174"/>
                <a:gd name="T65" fmla="*/ 218 h 137"/>
                <a:gd name="T66" fmla="*/ 118 w 174"/>
                <a:gd name="T67" fmla="*/ 19 h 137"/>
                <a:gd name="T68" fmla="*/ 126 w 174"/>
                <a:gd name="T69" fmla="*/ 10 h 137"/>
                <a:gd name="T70" fmla="*/ 140 w 174"/>
                <a:gd name="T71" fmla="*/ 10 h 137"/>
                <a:gd name="T72" fmla="*/ 172 w 174"/>
                <a:gd name="T73" fmla="*/ 19 h 137"/>
                <a:gd name="T74" fmla="*/ 188 w 174"/>
                <a:gd name="T75" fmla="*/ 28 h 137"/>
                <a:gd name="T76" fmla="*/ 188 w 174"/>
                <a:gd name="T77" fmla="*/ 48 h 137"/>
                <a:gd name="T78" fmla="*/ 188 w 174"/>
                <a:gd name="T79" fmla="*/ 67 h 137"/>
                <a:gd name="T80" fmla="*/ 172 w 174"/>
                <a:gd name="T81" fmla="*/ 78 h 137"/>
                <a:gd name="T82" fmla="*/ 149 w 174"/>
                <a:gd name="T83" fmla="*/ 94 h 137"/>
                <a:gd name="T84" fmla="*/ 118 w 174"/>
                <a:gd name="T85" fmla="*/ 94 h 137"/>
                <a:gd name="T86" fmla="*/ 94 w 174"/>
                <a:gd name="T87" fmla="*/ 94 h 137"/>
                <a:gd name="T88" fmla="*/ 118 w 174"/>
                <a:gd name="T89" fmla="*/ 19 h 1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4"/>
                <a:gd name="T136" fmla="*/ 0 h 137"/>
                <a:gd name="T137" fmla="*/ 174 w 174"/>
                <a:gd name="T138" fmla="*/ 137 h 13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54" y="6"/>
                  </a:lnTo>
                  <a:lnTo>
                    <a:pt x="60" y="12"/>
                  </a:lnTo>
                  <a:lnTo>
                    <a:pt x="60" y="18"/>
                  </a:lnTo>
                  <a:lnTo>
                    <a:pt x="60" y="24"/>
                  </a:lnTo>
                  <a:lnTo>
                    <a:pt x="24" y="119"/>
                  </a:lnTo>
                  <a:lnTo>
                    <a:pt x="12" y="131"/>
                  </a:lnTo>
                  <a:lnTo>
                    <a:pt x="0" y="137"/>
                  </a:lnTo>
                  <a:lnTo>
                    <a:pt x="72" y="137"/>
                  </a:lnTo>
                  <a:lnTo>
                    <a:pt x="54" y="131"/>
                  </a:lnTo>
                  <a:lnTo>
                    <a:pt x="48" y="125"/>
                  </a:lnTo>
                  <a:lnTo>
                    <a:pt x="48" y="119"/>
                  </a:lnTo>
                  <a:lnTo>
                    <a:pt x="54" y="113"/>
                  </a:lnTo>
                  <a:lnTo>
                    <a:pt x="72" y="66"/>
                  </a:lnTo>
                  <a:lnTo>
                    <a:pt x="90" y="72"/>
                  </a:lnTo>
                  <a:lnTo>
                    <a:pt x="126"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a:p>
          </p:txBody>
        </p:sp>
      </p:grpSp>
      <p:sp>
        <p:nvSpPr>
          <p:cNvPr id="35844" name="Text Box 224"/>
          <p:cNvSpPr txBox="1">
            <a:spLocks noChangeArrowheads="1"/>
          </p:cNvSpPr>
          <p:nvPr/>
        </p:nvSpPr>
        <p:spPr bwMode="auto">
          <a:xfrm>
            <a:off x="609600" y="2798763"/>
            <a:ext cx="1487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Time Domain</a:t>
            </a:r>
          </a:p>
        </p:txBody>
      </p:sp>
      <p:sp>
        <p:nvSpPr>
          <p:cNvPr id="35845" name="Text Box 225"/>
          <p:cNvSpPr txBox="1">
            <a:spLocks noChangeArrowheads="1"/>
          </p:cNvSpPr>
          <p:nvPr/>
        </p:nvSpPr>
        <p:spPr bwMode="auto">
          <a:xfrm>
            <a:off x="2967038" y="2798763"/>
            <a:ext cx="206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chemeClr val="tx2"/>
                </a:solidFill>
                <a:latin typeface="Tw Cen MT" pitchFamily="34" charset="0"/>
              </a:rPr>
              <a:t>Frequency Domain</a:t>
            </a:r>
          </a:p>
        </p:txBody>
      </p:sp>
      <p:graphicFrame>
        <p:nvGraphicFramePr>
          <p:cNvPr id="35846" name="Object 2"/>
          <p:cNvGraphicFramePr>
            <a:graphicFrameLocks noChangeAspect="1"/>
          </p:cNvGraphicFramePr>
          <p:nvPr/>
        </p:nvGraphicFramePr>
        <p:xfrm>
          <a:off x="5832475" y="3135313"/>
          <a:ext cx="2868613" cy="404812"/>
        </p:xfrm>
        <a:graphic>
          <a:graphicData uri="http://schemas.openxmlformats.org/presentationml/2006/ole">
            <mc:AlternateContent xmlns:mc="http://schemas.openxmlformats.org/markup-compatibility/2006">
              <mc:Choice xmlns:v="urn:schemas-microsoft-com:vml" Requires="v">
                <p:oleObj name="Equation" r:id="rId3" imgW="1536033" imgH="215806" progId="Equation.3">
                  <p:embed/>
                </p:oleObj>
              </mc:Choice>
              <mc:Fallback>
                <p:oleObj name="Equation" r:id="rId3" imgW="1536033" imgH="215806" progId="Equation.3">
                  <p:embed/>
                  <p:pic>
                    <p:nvPicPr>
                      <p:cNvPr id="358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475" y="3135313"/>
                        <a:ext cx="28686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3"/>
          <p:cNvGraphicFramePr>
            <a:graphicFrameLocks noChangeAspect="1"/>
          </p:cNvGraphicFramePr>
          <p:nvPr/>
        </p:nvGraphicFramePr>
        <p:xfrm>
          <a:off x="6200775" y="5087938"/>
          <a:ext cx="1244600" cy="360362"/>
        </p:xfrm>
        <a:graphic>
          <a:graphicData uri="http://schemas.openxmlformats.org/presentationml/2006/ole">
            <mc:AlternateContent xmlns:mc="http://schemas.openxmlformats.org/markup-compatibility/2006">
              <mc:Choice xmlns:v="urn:schemas-microsoft-com:vml" Requires="v">
                <p:oleObj name="Equation" r:id="rId5" imgW="748975" imgH="215806" progId="Equation.3">
                  <p:embed/>
                </p:oleObj>
              </mc:Choice>
              <mc:Fallback>
                <p:oleObj name="Equation" r:id="rId5" imgW="748975" imgH="215806" progId="Equation.3">
                  <p:embed/>
                  <p:pic>
                    <p:nvPicPr>
                      <p:cNvPr id="358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775" y="5087938"/>
                        <a:ext cx="12446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Text Box 230"/>
          <p:cNvSpPr txBox="1">
            <a:spLocks noChangeArrowheads="1"/>
          </p:cNvSpPr>
          <p:nvPr/>
        </p:nvSpPr>
        <p:spPr bwMode="auto">
          <a:xfrm>
            <a:off x="4635500" y="1731963"/>
            <a:ext cx="350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1"/>
                </a:solidFill>
                <a:latin typeface="Tw Cen MT" pitchFamily="34" charset="0"/>
              </a:rPr>
              <a:t>Current through resistor  </a:t>
            </a:r>
          </a:p>
        </p:txBody>
      </p:sp>
      <p:graphicFrame>
        <p:nvGraphicFramePr>
          <p:cNvPr id="35849" name="Object 4"/>
          <p:cNvGraphicFramePr>
            <a:graphicFrameLocks noChangeAspect="1"/>
          </p:cNvGraphicFramePr>
          <p:nvPr/>
        </p:nvGraphicFramePr>
        <p:xfrm>
          <a:off x="5886450" y="2706688"/>
          <a:ext cx="2085975" cy="404812"/>
        </p:xfrm>
        <a:graphic>
          <a:graphicData uri="http://schemas.openxmlformats.org/presentationml/2006/ole">
            <mc:AlternateContent xmlns:mc="http://schemas.openxmlformats.org/markup-compatibility/2006">
              <mc:Choice xmlns:v="urn:schemas-microsoft-com:vml" Requires="v">
                <p:oleObj name="Equation" r:id="rId7" imgW="1117115" imgH="215806" progId="Equation.3">
                  <p:embed/>
                </p:oleObj>
              </mc:Choice>
              <mc:Fallback>
                <p:oleObj name="Equation" r:id="rId7" imgW="1117115" imgH="215806" progId="Equation.3">
                  <p:embed/>
                  <p:pic>
                    <p:nvPicPr>
                      <p:cNvPr id="3584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6450" y="2706688"/>
                        <a:ext cx="20859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0" name="TextBox 110"/>
          <p:cNvSpPr txBox="1">
            <a:spLocks noChangeArrowheads="1"/>
          </p:cNvSpPr>
          <p:nvPr/>
        </p:nvSpPr>
        <p:spPr bwMode="auto">
          <a:xfrm>
            <a:off x="5894388" y="2209800"/>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rgbClr val="FF0000"/>
                </a:solidFill>
                <a:latin typeface="Tw Cen MT" pitchFamily="34" charset="0"/>
              </a:rPr>
              <a:t>Time domain</a:t>
            </a:r>
          </a:p>
        </p:txBody>
      </p:sp>
      <p:sp>
        <p:nvSpPr>
          <p:cNvPr id="35851" name="TextBox 111"/>
          <p:cNvSpPr txBox="1">
            <a:spLocks noChangeArrowheads="1"/>
          </p:cNvSpPr>
          <p:nvPr/>
        </p:nvSpPr>
        <p:spPr bwMode="auto">
          <a:xfrm>
            <a:off x="6019800" y="4125913"/>
            <a:ext cx="2003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chemeClr val="tx2"/>
                </a:solidFill>
                <a:latin typeface="Tw Cen MT" pitchFamily="34" charset="0"/>
              </a:rPr>
              <a:t>Phasor Domain</a:t>
            </a:r>
          </a:p>
        </p:txBody>
      </p:sp>
      <p:pic>
        <p:nvPicPr>
          <p:cNvPr id="35852" name="Picture 113" descr="blank.tif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48363" y="5105400"/>
            <a:ext cx="4524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4840288"/>
            <a:ext cx="8382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5613" y="304800"/>
            <a:ext cx="8183562" cy="609600"/>
          </a:xfrm>
        </p:spPr>
        <p:txBody>
          <a:bodyPr/>
          <a:lstStyle/>
          <a:p>
            <a:pPr eaLnBrk="1" hangingPunct="1"/>
            <a:r>
              <a:rPr lang="en-US" altLang="en-US"/>
              <a:t>Phasor Relation for </a:t>
            </a:r>
            <a:r>
              <a:rPr lang="en-US" altLang="en-US">
                <a:solidFill>
                  <a:srgbClr val="FF0000"/>
                </a:solidFill>
              </a:rPr>
              <a:t>Inductors</a:t>
            </a:r>
            <a:endParaRPr lang="en-US" altLang="en-US">
              <a:solidFill>
                <a:srgbClr val="FF0000"/>
              </a:solidFill>
              <a:latin typeface="Symbol" pitchFamily="18" charset="2"/>
            </a:endParaRPr>
          </a:p>
        </p:txBody>
      </p:sp>
      <p:sp>
        <p:nvSpPr>
          <p:cNvPr id="36867" name="Text Box 224"/>
          <p:cNvSpPr txBox="1">
            <a:spLocks noChangeArrowheads="1"/>
          </p:cNvSpPr>
          <p:nvPr/>
        </p:nvSpPr>
        <p:spPr bwMode="auto">
          <a:xfrm>
            <a:off x="609600" y="2798763"/>
            <a:ext cx="1487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Time Domain</a:t>
            </a:r>
          </a:p>
        </p:txBody>
      </p:sp>
      <p:sp>
        <p:nvSpPr>
          <p:cNvPr id="36868" name="Text Box 230"/>
          <p:cNvSpPr txBox="1">
            <a:spLocks noChangeArrowheads="1"/>
          </p:cNvSpPr>
          <p:nvPr/>
        </p:nvSpPr>
        <p:spPr bwMode="auto">
          <a:xfrm>
            <a:off x="457200" y="1524000"/>
            <a:ext cx="464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1"/>
                </a:solidFill>
                <a:latin typeface="Tw Cen MT" pitchFamily="34" charset="0"/>
              </a:rPr>
              <a:t> </a:t>
            </a:r>
          </a:p>
        </p:txBody>
      </p:sp>
      <p:sp>
        <p:nvSpPr>
          <p:cNvPr id="36869" name="TextBox 110"/>
          <p:cNvSpPr txBox="1">
            <a:spLocks noChangeArrowheads="1"/>
          </p:cNvSpPr>
          <p:nvPr/>
        </p:nvSpPr>
        <p:spPr bwMode="auto">
          <a:xfrm>
            <a:off x="4267200" y="1524000"/>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rgbClr val="FF0000"/>
                </a:solidFill>
                <a:latin typeface="Tw Cen MT" pitchFamily="34" charset="0"/>
              </a:rPr>
              <a:t>Time domain</a:t>
            </a:r>
          </a:p>
        </p:txBody>
      </p:sp>
      <p:sp>
        <p:nvSpPr>
          <p:cNvPr id="36870" name="TextBox 111"/>
          <p:cNvSpPr txBox="1">
            <a:spLocks noChangeArrowheads="1"/>
          </p:cNvSpPr>
          <p:nvPr/>
        </p:nvSpPr>
        <p:spPr bwMode="auto">
          <a:xfrm>
            <a:off x="1600200" y="21336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chemeClr val="tx2"/>
                </a:solidFill>
                <a:latin typeface="Tw Cen MT" pitchFamily="34" charset="0"/>
              </a:rPr>
              <a:t> </a:t>
            </a:r>
          </a:p>
        </p:txBody>
      </p:sp>
      <p:pic>
        <p:nvPicPr>
          <p:cNvPr id="36871" name="Picture 112" descr="v=ir.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5867400"/>
            <a:ext cx="635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13" descr="blank.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5105400"/>
            <a:ext cx="4524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114" descr="pic.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0"/>
            <a:ext cx="4318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963" y="1447800"/>
            <a:ext cx="10112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133600"/>
            <a:ext cx="44418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TextBox 11"/>
          <p:cNvSpPr txBox="1">
            <a:spLocks noChangeArrowheads="1"/>
          </p:cNvSpPr>
          <p:nvPr/>
        </p:nvSpPr>
        <p:spPr bwMode="auto">
          <a:xfrm>
            <a:off x="4267200" y="2057400"/>
            <a:ext cx="2003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chemeClr val="tx2"/>
                </a:solidFill>
                <a:latin typeface="Tw Cen MT" pitchFamily="34" charset="0"/>
              </a:rPr>
              <a:t>Phasor Domain</a:t>
            </a:r>
          </a:p>
          <a:p>
            <a:pPr eaLnBrk="1" hangingPunct="1"/>
            <a:endParaRPr lang="en-US" altLang="en-US">
              <a:latin typeface="Tw Cen MT"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12775" y="228600"/>
            <a:ext cx="8153400" cy="990600"/>
          </a:xfrm>
        </p:spPr>
        <p:txBody>
          <a:bodyPr/>
          <a:lstStyle/>
          <a:p>
            <a:r>
              <a:rPr lang="en-US" altLang="en-US"/>
              <a:t>Electromagnetism</a:t>
            </a:r>
          </a:p>
        </p:txBody>
      </p:sp>
      <p:sp>
        <p:nvSpPr>
          <p:cNvPr id="11267" name="Content Placeholder 2"/>
          <p:cNvSpPr>
            <a:spLocks noGrp="1"/>
          </p:cNvSpPr>
          <p:nvPr>
            <p:ph sz="quarter" idx="1"/>
          </p:nvPr>
        </p:nvSpPr>
        <p:spPr>
          <a:xfrm>
            <a:off x="612775" y="1600200"/>
            <a:ext cx="8153400" cy="4495800"/>
          </a:xfrm>
        </p:spPr>
        <p:txBody>
          <a:bodyPr/>
          <a:lstStyle/>
          <a:p>
            <a:r>
              <a:rPr lang="en-US" altLang="en-US" sz="2400"/>
              <a:t>In 1820, Hans Christian Ørsted discovered that a compass needle could turn its direction from north when an electric current is turn on nearby</a:t>
            </a:r>
          </a:p>
          <a:p>
            <a:r>
              <a:rPr lang="en-US" altLang="en-US" sz="2400"/>
              <a:t>André-Marie Ampère further showed that showed that two parallel wires carrying electric currents attract or repel each other, depending on whether the currents flow in the same or opposite directions, respectively</a:t>
            </a:r>
          </a:p>
          <a:p>
            <a:r>
              <a:rPr lang="en-US" altLang="en-US" sz="2400"/>
              <a:t>Ampère also formulated the mathematics explaining the physics of electromagnetism</a:t>
            </a:r>
          </a:p>
        </p:txBody>
      </p:sp>
      <p:sp>
        <p:nvSpPr>
          <p:cNvPr id="11268" name="Text Placeholder 2"/>
          <p:cNvSpPr txBox="1">
            <a:spLocks/>
          </p:cNvSpPr>
          <p:nvPr/>
        </p:nvSpPr>
        <p:spPr bwMode="auto">
          <a:xfrm>
            <a:off x="304800" y="933450"/>
            <a:ext cx="84931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indent="-2730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indent="-228600">
              <a:spcBef>
                <a:spcPts val="400"/>
              </a:spcBef>
              <a:buClr>
                <a:srgbClr val="9BBB59"/>
              </a:buClr>
              <a:buSzPct val="75000"/>
              <a:buFont typeface="Wingdings" pitchFamily="2" charset="2"/>
              <a:buChar char=""/>
              <a:defRPr sz="2000">
                <a:solidFill>
                  <a:schemeClr val="tx1"/>
                </a:solidFill>
                <a:latin typeface="Tw Cen MT" pitchFamily="34" charset="0"/>
              </a:defRPr>
            </a:lvl4pPr>
            <a:lvl5pPr indent="-228600">
              <a:spcBef>
                <a:spcPts val="400"/>
              </a:spcBef>
              <a:buClr>
                <a:srgbClr val="8064A2"/>
              </a:buClr>
              <a:buSzPct val="65000"/>
              <a:buFont typeface="Wingdings" pitchFamily="2" charset="2"/>
              <a:buChar char=""/>
              <a:defRPr sz="2000">
                <a:solidFill>
                  <a:schemeClr val="tx1"/>
                </a:solidFill>
                <a:latin typeface="Tw Cen MT" pitchFamily="34" charset="0"/>
              </a:defRPr>
            </a:lvl5pPr>
            <a:lvl6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6pPr>
            <a:lvl7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7pPr>
            <a:lvl8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8pPr>
            <a:lvl9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9pPr>
          </a:lstStyle>
          <a:p>
            <a:pPr eaLnBrk="1" hangingPunct="1">
              <a:spcBef>
                <a:spcPct val="0"/>
              </a:spcBef>
              <a:buClrTx/>
              <a:buSzTx/>
              <a:buFontTx/>
              <a:buNone/>
            </a:pPr>
            <a:endParaRPr lang="en-US" altLang="en-US" sz="1800">
              <a:solidFill>
                <a:schemeClr val="tx2"/>
              </a:solidFill>
            </a:endParaRPr>
          </a:p>
        </p:txBody>
      </p:sp>
      <p:pic>
        <p:nvPicPr>
          <p:cNvPr id="11269" name="Picture 2" descr="http://upload.wikimedia.org/wikipedia/commons/1/13/Oersted_experi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5268913"/>
            <a:ext cx="24384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4" descr="http://upload.wikimedia.org/wikipedia/commons/thumb/9/91/Electromagnetism.svg/220px-Electromagnet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449763"/>
            <a:ext cx="2095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5613" y="304800"/>
            <a:ext cx="8183562" cy="609600"/>
          </a:xfrm>
        </p:spPr>
        <p:txBody>
          <a:bodyPr/>
          <a:lstStyle/>
          <a:p>
            <a:pPr eaLnBrk="1" hangingPunct="1"/>
            <a:r>
              <a:rPr lang="en-US" altLang="en-US"/>
              <a:t>Phasor Relation for </a:t>
            </a:r>
            <a:r>
              <a:rPr lang="en-US" altLang="en-US">
                <a:solidFill>
                  <a:srgbClr val="FF0000"/>
                </a:solidFill>
              </a:rPr>
              <a:t>Capacitors</a:t>
            </a:r>
            <a:endParaRPr lang="en-US" altLang="en-US">
              <a:solidFill>
                <a:srgbClr val="FF0000"/>
              </a:solidFill>
              <a:latin typeface="Symbol" pitchFamily="18" charset="2"/>
            </a:endParaRPr>
          </a:p>
        </p:txBody>
      </p:sp>
      <p:sp>
        <p:nvSpPr>
          <p:cNvPr id="37891" name="Text Box 224"/>
          <p:cNvSpPr txBox="1">
            <a:spLocks noChangeArrowheads="1"/>
          </p:cNvSpPr>
          <p:nvPr/>
        </p:nvSpPr>
        <p:spPr bwMode="auto">
          <a:xfrm>
            <a:off x="609600" y="2798763"/>
            <a:ext cx="1487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Time Domain</a:t>
            </a:r>
          </a:p>
        </p:txBody>
      </p:sp>
      <p:sp>
        <p:nvSpPr>
          <p:cNvPr id="37892" name="TextBox 110"/>
          <p:cNvSpPr txBox="1">
            <a:spLocks noChangeArrowheads="1"/>
          </p:cNvSpPr>
          <p:nvPr/>
        </p:nvSpPr>
        <p:spPr bwMode="auto">
          <a:xfrm>
            <a:off x="6527800" y="1524000"/>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rgbClr val="FF0000"/>
                </a:solidFill>
                <a:latin typeface="Tw Cen MT" pitchFamily="34" charset="0"/>
              </a:rPr>
              <a:t>Time domain</a:t>
            </a:r>
          </a:p>
        </p:txBody>
      </p:sp>
      <p:sp>
        <p:nvSpPr>
          <p:cNvPr id="37893" name="TextBox 111"/>
          <p:cNvSpPr txBox="1">
            <a:spLocks noChangeArrowheads="1"/>
          </p:cNvSpPr>
          <p:nvPr/>
        </p:nvSpPr>
        <p:spPr bwMode="auto">
          <a:xfrm>
            <a:off x="6391275" y="2890838"/>
            <a:ext cx="2003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solidFill>
                  <a:schemeClr val="tx2"/>
                </a:solidFill>
                <a:latin typeface="Tw Cen MT" pitchFamily="34" charset="0"/>
              </a:rPr>
              <a:t>Phasor Domain</a:t>
            </a:r>
          </a:p>
        </p:txBody>
      </p:sp>
      <p:pic>
        <p:nvPicPr>
          <p:cNvPr id="37894" name="Picture 112" descr="v=ir.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5867400"/>
            <a:ext cx="635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13" descr="blank.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5105400"/>
            <a:ext cx="4524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14" descr="pic.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318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04" descr="c.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057400"/>
            <a:ext cx="4271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981200"/>
            <a:ext cx="9921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505200"/>
            <a:ext cx="3717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1" descr="blank.tif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1338" y="3554413"/>
            <a:ext cx="14224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2" descr="blank.tif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1000" y="5715000"/>
            <a:ext cx="35052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US" dirty="0"/>
              <a:t>ac </a:t>
            </a:r>
            <a:r>
              <a:rPr lang="en-US" dirty="0" err="1"/>
              <a:t>Phasor</a:t>
            </a:r>
            <a:r>
              <a:rPr lang="en-US" dirty="0"/>
              <a:t> Analysis: </a:t>
            </a:r>
            <a:r>
              <a:rPr lang="en-US" dirty="0">
                <a:solidFill>
                  <a:srgbClr val="FF0000"/>
                </a:solidFill>
              </a:rPr>
              <a:t>General Procedure</a:t>
            </a:r>
          </a:p>
        </p:txBody>
      </p:sp>
      <p:sp>
        <p:nvSpPr>
          <p:cNvPr id="38915" name="Text Box 98"/>
          <p:cNvSpPr txBox="1">
            <a:spLocks noChangeArrowheads="1"/>
          </p:cNvSpPr>
          <p:nvPr/>
        </p:nvSpPr>
        <p:spPr bwMode="auto">
          <a:xfrm>
            <a:off x="533400" y="1685925"/>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1"/>
                </a:solidFill>
                <a:latin typeface="Tw Cen MT" pitchFamily="34" charset="0"/>
              </a:rPr>
              <a:t> </a:t>
            </a:r>
          </a:p>
        </p:txBody>
      </p:sp>
      <p:pic>
        <p:nvPicPr>
          <p:cNvPr id="38916" name="Picture 9" descr="Cap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2209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10" descr="Captu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981200"/>
            <a:ext cx="18224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1" descr="Captur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962400"/>
            <a:ext cx="220980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2" descr="Captu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114800"/>
            <a:ext cx="1676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Captur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209800"/>
            <a:ext cx="41148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4" descr="Captur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733800"/>
            <a:ext cx="41195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5" descr="Captur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5257800"/>
            <a:ext cx="4114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0" y="228600"/>
            <a:ext cx="8766175" cy="990600"/>
          </a:xfrm>
        </p:spPr>
        <p:txBody>
          <a:bodyPr/>
          <a:lstStyle/>
          <a:p>
            <a:pPr eaLnBrk="1" hangingPunct="1"/>
            <a:r>
              <a:rPr lang="en-US" altLang="en-US" sz="3200"/>
              <a:t>Example 1-4:  </a:t>
            </a:r>
            <a:r>
              <a:rPr lang="en-US" altLang="en-US" sz="3200">
                <a:solidFill>
                  <a:srgbClr val="FF0000"/>
                </a:solidFill>
              </a:rPr>
              <a:t>RL Circuit</a:t>
            </a:r>
          </a:p>
        </p:txBody>
      </p:sp>
      <p:pic>
        <p:nvPicPr>
          <p:cNvPr id="39939" name="Picture 10" descr="Cap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019800"/>
            <a:ext cx="40513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7" descr="ex1-4a.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52546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9" descr="ex1-4b.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768475"/>
            <a:ext cx="31242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Box 13"/>
          <p:cNvSpPr txBox="1">
            <a:spLocks noChangeArrowheads="1"/>
          </p:cNvSpPr>
          <p:nvPr/>
        </p:nvSpPr>
        <p:spPr bwMode="auto">
          <a:xfrm>
            <a:off x="8534400" y="64008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Cont</a:t>
            </a:r>
            <a:r>
              <a:rPr lang="en-US" altLang="en-US">
                <a:latin typeface="Tw Cen MT" pitchFamily="34"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76200"/>
            <a:ext cx="8766175" cy="990600"/>
          </a:xfrm>
        </p:spPr>
        <p:txBody>
          <a:bodyPr/>
          <a:lstStyle/>
          <a:p>
            <a:pPr eaLnBrk="1" hangingPunct="1"/>
            <a:r>
              <a:rPr lang="en-US" altLang="en-US" sz="3200"/>
              <a:t>Example 1-4:  </a:t>
            </a:r>
            <a:r>
              <a:rPr lang="en-US" altLang="en-US" sz="3200">
                <a:solidFill>
                  <a:srgbClr val="FF0000"/>
                </a:solidFill>
              </a:rPr>
              <a:t>RL Circuit cont.</a:t>
            </a:r>
          </a:p>
        </p:txBody>
      </p:sp>
      <p:sp>
        <p:nvSpPr>
          <p:cNvPr id="7" name="Frame 6"/>
          <p:cNvSpPr/>
          <p:nvPr/>
        </p:nvSpPr>
        <p:spPr>
          <a:xfrm>
            <a:off x="5486400" y="2743200"/>
            <a:ext cx="3657600" cy="1447800"/>
          </a:xfrm>
          <a:prstGeom prst="fram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pic>
        <p:nvPicPr>
          <p:cNvPr id="40964" name="Picture 7" descr="ex1-4c.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77875"/>
            <a:ext cx="4419600" cy="595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9" descr="ex1-4d.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1600200"/>
            <a:ext cx="4706937"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57200"/>
            <a:ext cx="77025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12775" y="228600"/>
            <a:ext cx="8153400" cy="990600"/>
          </a:xfrm>
        </p:spPr>
        <p:txBody>
          <a:bodyPr/>
          <a:lstStyle/>
          <a:p>
            <a:r>
              <a:rPr lang="en-US" altLang="en-US"/>
              <a:t>Electromagnetic Induction</a:t>
            </a:r>
          </a:p>
        </p:txBody>
      </p:sp>
      <p:sp>
        <p:nvSpPr>
          <p:cNvPr id="12291" name="Content Placeholder 2"/>
          <p:cNvSpPr>
            <a:spLocks noGrp="1"/>
          </p:cNvSpPr>
          <p:nvPr>
            <p:ph sz="quarter" idx="1"/>
          </p:nvPr>
        </p:nvSpPr>
        <p:spPr>
          <a:xfrm>
            <a:off x="612775" y="1600200"/>
            <a:ext cx="8153400" cy="4495800"/>
          </a:xfrm>
        </p:spPr>
        <p:txBody>
          <a:bodyPr/>
          <a:lstStyle/>
          <a:p>
            <a:r>
              <a:rPr lang="en-US" altLang="en-US" sz="2400"/>
              <a:t>Around 1831, Michael Faraday experimentally demonstrated that a moving magnet can induce electric voltage</a:t>
            </a:r>
          </a:p>
          <a:p>
            <a:pPr lvl="1"/>
            <a:r>
              <a:rPr lang="en-US" altLang="en-US" sz="2000"/>
              <a:t>This gives a big clue about the unification of electricity and magnetism</a:t>
            </a:r>
          </a:p>
          <a:p>
            <a:pPr lvl="1"/>
            <a:r>
              <a:rPr lang="en-US" altLang="en-US" sz="2000"/>
              <a:t>This also lead to the invention of electric generator</a:t>
            </a:r>
          </a:p>
          <a:p>
            <a:r>
              <a:rPr lang="en-US" altLang="en-US" sz="2400"/>
              <a:t>Faraday also demonstrated mutual induction, electric motor, and proposed the concept of electromagnetic “field” --- an interaction that extends beyond physical contact</a:t>
            </a:r>
            <a:endParaRPr lang="en-US" altLang="en-US" sz="1800"/>
          </a:p>
        </p:txBody>
      </p:sp>
      <p:sp>
        <p:nvSpPr>
          <p:cNvPr id="12292" name="Text Placeholder 2"/>
          <p:cNvSpPr txBox="1">
            <a:spLocks/>
          </p:cNvSpPr>
          <p:nvPr/>
        </p:nvSpPr>
        <p:spPr bwMode="auto">
          <a:xfrm>
            <a:off x="304800" y="933450"/>
            <a:ext cx="84931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indent="-2730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indent="-228600">
              <a:spcBef>
                <a:spcPts val="400"/>
              </a:spcBef>
              <a:buClr>
                <a:srgbClr val="9BBB59"/>
              </a:buClr>
              <a:buSzPct val="75000"/>
              <a:buFont typeface="Wingdings" pitchFamily="2" charset="2"/>
              <a:buChar char=""/>
              <a:defRPr sz="2000">
                <a:solidFill>
                  <a:schemeClr val="tx1"/>
                </a:solidFill>
                <a:latin typeface="Tw Cen MT" pitchFamily="34" charset="0"/>
              </a:defRPr>
            </a:lvl4pPr>
            <a:lvl5pPr indent="-228600">
              <a:spcBef>
                <a:spcPts val="400"/>
              </a:spcBef>
              <a:buClr>
                <a:srgbClr val="8064A2"/>
              </a:buClr>
              <a:buSzPct val="65000"/>
              <a:buFont typeface="Wingdings" pitchFamily="2" charset="2"/>
              <a:buChar char=""/>
              <a:defRPr sz="2000">
                <a:solidFill>
                  <a:schemeClr val="tx1"/>
                </a:solidFill>
                <a:latin typeface="Tw Cen MT" pitchFamily="34" charset="0"/>
              </a:defRPr>
            </a:lvl5pPr>
            <a:lvl6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6pPr>
            <a:lvl7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7pPr>
            <a:lvl8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8pPr>
            <a:lvl9pPr indent="-228600" eaLnBrk="0" fontAlgn="base" hangingPunct="0">
              <a:spcBef>
                <a:spcPts val="400"/>
              </a:spcBef>
              <a:spcAft>
                <a:spcPct val="0"/>
              </a:spcAft>
              <a:buClr>
                <a:srgbClr val="8064A2"/>
              </a:buClr>
              <a:buSzPct val="65000"/>
              <a:buFont typeface="Wingdings" pitchFamily="2" charset="2"/>
              <a:buChar char=""/>
              <a:defRPr sz="2000">
                <a:solidFill>
                  <a:schemeClr val="tx1"/>
                </a:solidFill>
                <a:latin typeface="Tw Cen MT" pitchFamily="34" charset="0"/>
              </a:defRPr>
            </a:lvl9pPr>
          </a:lstStyle>
          <a:p>
            <a:pPr eaLnBrk="1" hangingPunct="1">
              <a:spcBef>
                <a:spcPct val="0"/>
              </a:spcBef>
              <a:buClrTx/>
              <a:buSzTx/>
              <a:buFontTx/>
              <a:buNone/>
            </a:pPr>
            <a:endParaRPr lang="en-US" altLang="en-US" sz="1800">
              <a:solidFill>
                <a:schemeClr val="tx2"/>
              </a:solidFill>
            </a:endParaRPr>
          </a:p>
        </p:txBody>
      </p:sp>
      <p:pic>
        <p:nvPicPr>
          <p:cNvPr id="12293" name="Picture 2" descr="http://upload.wikimedia.org/wikipedia/commons/1/1c/Induction_experi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281488"/>
            <a:ext cx="330517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http://blogs.cas.suffolk.edu/kdshepard/files/2013/03/faraday-law-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357688"/>
            <a:ext cx="34655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eaLnBrk="1" hangingPunct="1"/>
            <a:r>
              <a:rPr lang="en-US" altLang="en-US"/>
              <a:t>Chapter 1 Overview</a:t>
            </a:r>
          </a:p>
        </p:txBody>
      </p:sp>
      <p:sp>
        <p:nvSpPr>
          <p:cNvPr id="13315" name="Content Placeholder 1"/>
          <p:cNvSpPr>
            <a:spLocks noGrp="1"/>
          </p:cNvSpPr>
          <p:nvPr>
            <p:ph sz="quarter" idx="1"/>
          </p:nvPr>
        </p:nvSpPr>
        <p:spPr>
          <a:xfrm>
            <a:off x="612775" y="1600200"/>
            <a:ext cx="8153400" cy="4495800"/>
          </a:xfrm>
        </p:spPr>
        <p:txBody>
          <a:bodyPr/>
          <a:lstStyle/>
          <a:p>
            <a:pPr eaLnBrk="1" hangingPunct="1"/>
            <a:r>
              <a:rPr lang="en-US" altLang="en-US"/>
              <a:t>Electric Charge and Field</a:t>
            </a:r>
          </a:p>
          <a:p>
            <a:pPr eaLnBrk="1" hangingPunct="1"/>
            <a:r>
              <a:rPr lang="en-US" altLang="en-US"/>
              <a:t>Magnetic Field</a:t>
            </a:r>
          </a:p>
          <a:p>
            <a:pPr eaLnBrk="1" hangingPunct="1"/>
            <a:r>
              <a:rPr lang="en-US" altLang="en-US"/>
              <a:t>EM Waves and Basic Concepts</a:t>
            </a:r>
          </a:p>
          <a:p>
            <a:pPr eaLnBrk="1" hangingPunct="1"/>
            <a:r>
              <a:rPr lang="en-US" altLang="en-US"/>
              <a:t>Complex Numbers</a:t>
            </a:r>
          </a:p>
          <a:p>
            <a:pPr eaLnBrk="1" hangingPunct="1"/>
            <a:r>
              <a:rPr lang="en-US" altLang="en-US"/>
              <a:t>Phasor</a:t>
            </a:r>
          </a:p>
          <a:p>
            <a:pPr eaLnBrk="1" hangingPunct="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9" descr="Starlink: How SpaceX's 12,000-satellite internet network will wor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227263"/>
            <a:ext cx="259238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itle 1"/>
          <p:cNvSpPr>
            <a:spLocks noGrp="1"/>
          </p:cNvSpPr>
          <p:nvPr>
            <p:ph type="title"/>
          </p:nvPr>
        </p:nvSpPr>
        <p:spPr>
          <a:xfrm>
            <a:off x="612775" y="-152400"/>
            <a:ext cx="8153400" cy="990600"/>
          </a:xfrm>
        </p:spPr>
        <p:txBody>
          <a:bodyPr/>
          <a:lstStyle/>
          <a:p>
            <a:pPr eaLnBrk="1" hangingPunct="1"/>
            <a:r>
              <a:rPr lang="en-US" altLang="en-US"/>
              <a:t>Examples of EM Applications</a:t>
            </a:r>
          </a:p>
        </p:txBody>
      </p:sp>
      <p:pic>
        <p:nvPicPr>
          <p:cNvPr id="14340" name="Picture 1"/>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0" y="762000"/>
            <a:ext cx="6172200" cy="6019800"/>
          </a:xfrm>
        </p:spPr>
      </p:pic>
      <p:pic>
        <p:nvPicPr>
          <p:cNvPr id="14341" name="Picture 5" descr="Event Horizon Telescope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881063"/>
            <a:ext cx="25908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
          <p:cNvSpPr txBox="1">
            <a:spLocks noChangeArrowheads="1"/>
          </p:cNvSpPr>
          <p:nvPr/>
        </p:nvSpPr>
        <p:spPr bwMode="auto">
          <a:xfrm>
            <a:off x="7543800" y="850900"/>
            <a:ext cx="1600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chemeClr val="bg1"/>
                </a:solidFill>
              </a:rPr>
              <a:t>Event Horizon Telescope</a:t>
            </a:r>
          </a:p>
        </p:txBody>
      </p:sp>
      <p:pic>
        <p:nvPicPr>
          <p:cNvPr id="14343" name="Picture 7" descr="Event Horizon Telescope Team Wins $3 Million Breakthrough Prize ..."/>
          <p:cNvPicPr>
            <a:picLocks noChangeAspect="1" noChangeArrowheads="1"/>
          </p:cNvPicPr>
          <p:nvPr/>
        </p:nvPicPr>
        <p:blipFill>
          <a:blip r:embed="rId6">
            <a:extLst>
              <a:ext uri="{28A0092B-C50C-407E-A947-70E740481C1C}">
                <a14:useLocalDpi xmlns:a14="http://schemas.microsoft.com/office/drawing/2010/main" val="0"/>
              </a:ext>
            </a:extLst>
          </a:blip>
          <a:srcRect l="34834" t="20984" r="29755" b="26556"/>
          <a:stretch>
            <a:fillRect/>
          </a:stretch>
        </p:blipFill>
        <p:spPr bwMode="auto">
          <a:xfrm>
            <a:off x="8602662" y="2022476"/>
            <a:ext cx="534988" cy="44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7"/>
          <p:cNvSpPr txBox="1">
            <a:spLocks noChangeArrowheads="1"/>
          </p:cNvSpPr>
          <p:nvPr/>
        </p:nvSpPr>
        <p:spPr bwMode="auto">
          <a:xfrm>
            <a:off x="6553200" y="3355975"/>
            <a:ext cx="1600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chemeClr val="bg1"/>
                </a:solidFill>
              </a:rPr>
              <a:t>Starlink</a:t>
            </a:r>
          </a:p>
        </p:txBody>
      </p:sp>
      <p:pic>
        <p:nvPicPr>
          <p:cNvPr id="14345" name="Picture 11" descr="Tesla, Musk And The EV Revolution: Part 2 - Why Electric Beats G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3703638"/>
            <a:ext cx="26273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9"/>
          <p:cNvSpPr txBox="1">
            <a:spLocks noChangeArrowheads="1"/>
          </p:cNvSpPr>
          <p:nvPr/>
        </p:nvSpPr>
        <p:spPr bwMode="auto">
          <a:xfrm>
            <a:off x="8229600" y="3889375"/>
            <a:ext cx="9144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t>Tesla Motor</a:t>
            </a:r>
          </a:p>
        </p:txBody>
      </p:sp>
      <p:pic>
        <p:nvPicPr>
          <p:cNvPr id="14347" name="Picture 13" descr="What is 5G? Characteristics and us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5106988"/>
            <a:ext cx="2620962"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n image of the supermassive black hole at the center of the Milky Way, a behemoth dubbed Sagittarius A*, revealed by the Event Horizon Telescope on May 12, 2022.">
            <a:extLst>
              <a:ext uri="{FF2B5EF4-FFF2-40B4-BE49-F238E27FC236}">
                <a16:creationId xmlns:a16="http://schemas.microsoft.com/office/drawing/2014/main" id="{5E9D8EE7-6B59-4B9E-8550-3C8453933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500" t="14445" r="27500" b="14445"/>
          <a:stretch/>
        </p:blipFill>
        <p:spPr bwMode="auto">
          <a:xfrm>
            <a:off x="6551612" y="2072906"/>
            <a:ext cx="557278" cy="445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pPr eaLnBrk="1" fontAlgn="auto" hangingPunct="1">
              <a:spcAft>
                <a:spcPts val="0"/>
              </a:spcAft>
              <a:defRPr/>
            </a:pPr>
            <a:r>
              <a:rPr lang="en-US" dirty="0"/>
              <a:t>Charge: </a:t>
            </a:r>
            <a:r>
              <a:rPr lang="en-US" dirty="0">
                <a:solidFill>
                  <a:srgbClr val="FF0000"/>
                </a:solidFill>
              </a:rPr>
              <a:t>Electrical property of particles</a:t>
            </a:r>
          </a:p>
        </p:txBody>
      </p:sp>
      <p:sp>
        <p:nvSpPr>
          <p:cNvPr id="15363" name="Text Box 97"/>
          <p:cNvSpPr txBox="1">
            <a:spLocks noChangeArrowheads="1"/>
          </p:cNvSpPr>
          <p:nvPr/>
        </p:nvSpPr>
        <p:spPr bwMode="auto">
          <a:xfrm>
            <a:off x="1524000" y="2830513"/>
            <a:ext cx="594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1 coulomb represents the charge on ~ 6.241 x 10</a:t>
            </a:r>
            <a:r>
              <a:rPr lang="en-US" altLang="en-US" baseline="30000">
                <a:latin typeface="Tw Cen MT" pitchFamily="34" charset="0"/>
              </a:rPr>
              <a:t>18</a:t>
            </a:r>
            <a:r>
              <a:rPr lang="en-US" altLang="en-US">
                <a:latin typeface="Tw Cen MT" pitchFamily="34" charset="0"/>
              </a:rPr>
              <a:t> electrons</a:t>
            </a:r>
          </a:p>
        </p:txBody>
      </p:sp>
      <p:sp>
        <p:nvSpPr>
          <p:cNvPr id="15364" name="Text Box 98"/>
          <p:cNvSpPr txBox="1">
            <a:spLocks noChangeArrowheads="1"/>
          </p:cNvSpPr>
          <p:nvPr/>
        </p:nvSpPr>
        <p:spPr bwMode="auto">
          <a:xfrm>
            <a:off x="2971800" y="4419600"/>
            <a:ext cx="388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chemeClr val="accent1"/>
                </a:solidFill>
                <a:latin typeface="Tw Cen MT" pitchFamily="34" charset="0"/>
              </a:rPr>
              <a:t>Charge of an electron</a:t>
            </a:r>
          </a:p>
        </p:txBody>
      </p:sp>
      <p:sp>
        <p:nvSpPr>
          <p:cNvPr id="15365" name="Text Box 99"/>
          <p:cNvSpPr txBox="1">
            <a:spLocks noChangeArrowheads="1"/>
          </p:cNvSpPr>
          <p:nvPr/>
        </p:nvSpPr>
        <p:spPr bwMode="auto">
          <a:xfrm>
            <a:off x="3429000" y="173672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chemeClr val="accent1"/>
                </a:solidFill>
                <a:latin typeface="Tw Cen MT" pitchFamily="34" charset="0"/>
              </a:rPr>
              <a:t>Units:  </a:t>
            </a:r>
            <a:r>
              <a:rPr lang="en-US" altLang="en-US" sz="2400" b="1">
                <a:solidFill>
                  <a:srgbClr val="FF0000"/>
                </a:solidFill>
                <a:latin typeface="Tw Cen MT" pitchFamily="34" charset="0"/>
              </a:rPr>
              <a:t>coulomb</a:t>
            </a:r>
          </a:p>
        </p:txBody>
      </p:sp>
      <p:sp>
        <p:nvSpPr>
          <p:cNvPr id="15366" name="Text Box 100"/>
          <p:cNvSpPr txBox="1">
            <a:spLocks noChangeArrowheads="1"/>
          </p:cNvSpPr>
          <p:nvPr/>
        </p:nvSpPr>
        <p:spPr bwMode="auto">
          <a:xfrm>
            <a:off x="3429000" y="4953000"/>
            <a:ext cx="2125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e = 1.602  x 10</a:t>
            </a:r>
            <a:r>
              <a:rPr lang="en-US" altLang="en-US" baseline="30000">
                <a:latin typeface="Tw Cen MT" pitchFamily="34" charset="0"/>
              </a:rPr>
              <a:t>-19</a:t>
            </a:r>
            <a:r>
              <a:rPr lang="en-US" altLang="en-US">
                <a:latin typeface="Tw Cen MT" pitchFamily="34" charset="0"/>
              </a:rPr>
              <a:t> C</a:t>
            </a:r>
          </a:p>
        </p:txBody>
      </p:sp>
      <p:sp>
        <p:nvSpPr>
          <p:cNvPr id="15367" name="Text Box 101"/>
          <p:cNvSpPr txBox="1">
            <a:spLocks noChangeArrowheads="1"/>
          </p:cNvSpPr>
          <p:nvPr/>
        </p:nvSpPr>
        <p:spPr bwMode="auto">
          <a:xfrm>
            <a:off x="3048000" y="5486400"/>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b="1">
                <a:solidFill>
                  <a:schemeClr val="accent1"/>
                </a:solidFill>
                <a:latin typeface="Tw Cen MT" pitchFamily="34" charset="0"/>
              </a:rPr>
              <a:t>Charge conservation</a:t>
            </a:r>
          </a:p>
        </p:txBody>
      </p:sp>
      <p:sp>
        <p:nvSpPr>
          <p:cNvPr id="15368" name="Text Box 102"/>
          <p:cNvSpPr txBox="1">
            <a:spLocks noChangeArrowheads="1"/>
          </p:cNvSpPr>
          <p:nvPr/>
        </p:nvSpPr>
        <p:spPr bwMode="auto">
          <a:xfrm>
            <a:off x="2057400" y="6019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Cannot create or destroy charge, only transfer </a:t>
            </a:r>
          </a:p>
        </p:txBody>
      </p:sp>
      <p:sp>
        <p:nvSpPr>
          <p:cNvPr id="15369" name="Text Box 103"/>
          <p:cNvSpPr txBox="1">
            <a:spLocks noChangeArrowheads="1"/>
          </p:cNvSpPr>
          <p:nvPr/>
        </p:nvSpPr>
        <p:spPr bwMode="auto">
          <a:xfrm>
            <a:off x="533400" y="2286000"/>
            <a:ext cx="845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One coulomb: amount of charge accumulated in one second by a current of one ampere. </a:t>
            </a:r>
          </a:p>
        </p:txBody>
      </p:sp>
      <p:sp>
        <p:nvSpPr>
          <p:cNvPr id="15370" name="Text Box 104"/>
          <p:cNvSpPr txBox="1">
            <a:spLocks noChangeArrowheads="1"/>
          </p:cNvSpPr>
          <p:nvPr/>
        </p:nvSpPr>
        <p:spPr bwMode="auto">
          <a:xfrm>
            <a:off x="533400" y="3352800"/>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latin typeface="Tw Cen MT" pitchFamily="34" charset="0"/>
              </a:rPr>
              <a:t>The coulomb is named for a French physicist, Charles-Augustin de Coulomb (1736-1806), who was the first to measure accurately the forces exerted between electric charges.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228600"/>
            <a:ext cx="8153400" cy="990600"/>
          </a:xfrm>
        </p:spPr>
        <p:txBody>
          <a:bodyPr/>
          <a:lstStyle/>
          <a:p>
            <a:pPr eaLnBrk="1" hangingPunct="1"/>
            <a:r>
              <a:rPr lang="en-US" altLang="en-US"/>
              <a:t>Electrical Force</a:t>
            </a:r>
          </a:p>
        </p:txBody>
      </p:sp>
      <p:sp>
        <p:nvSpPr>
          <p:cNvPr id="16387" name="TextBox 4"/>
          <p:cNvSpPr txBox="1">
            <a:spLocks noChangeArrowheads="1"/>
          </p:cNvSpPr>
          <p:nvPr/>
        </p:nvSpPr>
        <p:spPr bwMode="auto">
          <a:xfrm>
            <a:off x="5867400" y="464820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solidFill>
                  <a:srgbClr val="FF0000"/>
                </a:solidFill>
                <a:latin typeface="Tw Cen MT" pitchFamily="34" charset="0"/>
              </a:rPr>
              <a:t> </a:t>
            </a:r>
          </a:p>
        </p:txBody>
      </p:sp>
      <p:sp>
        <p:nvSpPr>
          <p:cNvPr id="16388" name="TextBox 9"/>
          <p:cNvSpPr txBox="1">
            <a:spLocks noChangeArrowheads="1"/>
          </p:cNvSpPr>
          <p:nvPr/>
        </p:nvSpPr>
        <p:spPr bwMode="auto">
          <a:xfrm>
            <a:off x="228600" y="6096000"/>
            <a:ext cx="3832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Force exerted on charge 2 by charge 1</a:t>
            </a:r>
          </a:p>
          <a:p>
            <a:pPr eaLnBrk="1" hangingPunct="1"/>
            <a:endParaRPr lang="en-US" altLang="en-US">
              <a:latin typeface="Tw Cen MT" pitchFamily="34" charset="0"/>
            </a:endParaRPr>
          </a:p>
        </p:txBody>
      </p:sp>
      <p:cxnSp>
        <p:nvCxnSpPr>
          <p:cNvPr id="14" name="Straight Arrow Connector 13"/>
          <p:cNvCxnSpPr/>
          <p:nvPr/>
        </p:nvCxnSpPr>
        <p:spPr>
          <a:xfrm rot="5400000" flipH="1" flipV="1">
            <a:off x="1752601" y="5867400"/>
            <a:ext cx="609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3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68463"/>
            <a:ext cx="502920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724400"/>
            <a:ext cx="4953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630363"/>
            <a:ext cx="358140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228600"/>
            <a:ext cx="8153400" cy="990600"/>
          </a:xfrm>
        </p:spPr>
        <p:txBody>
          <a:bodyPr/>
          <a:lstStyle/>
          <a:p>
            <a:pPr eaLnBrk="1" hangingPunct="1"/>
            <a:r>
              <a:rPr lang="en-US" altLang="en-US"/>
              <a:t>Electric Field In Free Space</a:t>
            </a:r>
          </a:p>
        </p:txBody>
      </p:sp>
      <p:sp>
        <p:nvSpPr>
          <p:cNvPr id="17411" name="TextBox 7"/>
          <p:cNvSpPr txBox="1">
            <a:spLocks noChangeArrowheads="1"/>
          </p:cNvSpPr>
          <p:nvPr/>
        </p:nvSpPr>
        <p:spPr bwMode="auto">
          <a:xfrm>
            <a:off x="228600" y="3962400"/>
            <a:ext cx="2503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0000"/>
                </a:solidFill>
                <a:latin typeface="Tw Cen MT" pitchFamily="34" charset="0"/>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413" name="Picture 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52400" y="1639888"/>
            <a:ext cx="5527675" cy="835025"/>
          </a:xfrm>
        </p:spPr>
      </p:pic>
      <p:pic>
        <p:nvPicPr>
          <p:cNvPr id="174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43188"/>
            <a:ext cx="427196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88" y="3221038"/>
            <a:ext cx="4329112" cy="33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Median</Template>
  <TotalTime>3551</TotalTime>
  <Words>880</Words>
  <Application>Microsoft Office PowerPoint</Application>
  <PresentationFormat>On-screen Show (4:3)</PresentationFormat>
  <Paragraphs>154</Paragraphs>
  <Slides>34</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Arial</vt:lpstr>
      <vt:lpstr>Calibri</vt:lpstr>
      <vt:lpstr>Symbol</vt:lpstr>
      <vt:lpstr>Times New Roman</vt:lpstr>
      <vt:lpstr>Tw Cen MT</vt:lpstr>
      <vt:lpstr>Wingdings</vt:lpstr>
      <vt:lpstr>Wingdings 2</vt:lpstr>
      <vt:lpstr>Median</vt:lpstr>
      <vt:lpstr>Equation</vt:lpstr>
      <vt:lpstr>1. Waves &amp; Phasors</vt:lpstr>
      <vt:lpstr>Electricity – Alessandro Volta</vt:lpstr>
      <vt:lpstr>Electromagnetism</vt:lpstr>
      <vt:lpstr>Electromagnetic Induction</vt:lpstr>
      <vt:lpstr>Chapter 1 Overview</vt:lpstr>
      <vt:lpstr>Examples of EM Applications</vt:lpstr>
      <vt:lpstr>Charge: Electrical property of particles</vt:lpstr>
      <vt:lpstr>Electrical Force</vt:lpstr>
      <vt:lpstr>Electric Field In Free Space</vt:lpstr>
      <vt:lpstr>Electric Field Inside Dielectric Medium</vt:lpstr>
      <vt:lpstr>Magnetic Field</vt:lpstr>
      <vt:lpstr>Static vs. Dynamic</vt:lpstr>
      <vt:lpstr>Traveling Waves</vt:lpstr>
      <vt:lpstr>Types of Waves</vt:lpstr>
      <vt:lpstr>Waves can travel far</vt:lpstr>
      <vt:lpstr>Sinusoidal Waves in Lossless Media</vt:lpstr>
      <vt:lpstr>Phase velocity</vt:lpstr>
      <vt:lpstr>Wave Frequency and Period</vt:lpstr>
      <vt:lpstr>Direction of Wave Travel</vt:lpstr>
      <vt:lpstr>Phase Lead &amp; Lag</vt:lpstr>
      <vt:lpstr>Wave Travel in Lossy Media</vt:lpstr>
      <vt:lpstr>The EM Spectrum</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ac Phasor Analysis: General Procedure</vt:lpstr>
      <vt:lpstr>Example 1-4:  RL Circuit</vt:lpstr>
      <vt:lpstr>Example 1-4:  RL Circuit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Xun Gong</cp:lastModifiedBy>
  <cp:revision>108</cp:revision>
  <dcterms:created xsi:type="dcterms:W3CDTF">2010-03-25T14:47:29Z</dcterms:created>
  <dcterms:modified xsi:type="dcterms:W3CDTF">2022-05-17T17:47:53Z</dcterms:modified>
</cp:coreProperties>
</file>